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70"/>
  </p:notesMasterIdLst>
  <p:sldIdLst>
    <p:sldId id="256" r:id="rId2"/>
    <p:sldId id="257" r:id="rId3"/>
    <p:sldId id="321" r:id="rId4"/>
    <p:sldId id="322" r:id="rId5"/>
    <p:sldId id="323" r:id="rId6"/>
    <p:sldId id="324" r:id="rId7"/>
    <p:sldId id="258" r:id="rId8"/>
    <p:sldId id="356" r:id="rId9"/>
    <p:sldId id="325" r:id="rId10"/>
    <p:sldId id="259" r:id="rId11"/>
    <p:sldId id="326" r:id="rId12"/>
    <p:sldId id="260" r:id="rId13"/>
    <p:sldId id="327" r:id="rId14"/>
    <p:sldId id="261" r:id="rId15"/>
    <p:sldId id="265" r:id="rId16"/>
    <p:sldId id="314" r:id="rId17"/>
    <p:sldId id="328" r:id="rId18"/>
    <p:sldId id="310" r:id="rId19"/>
    <p:sldId id="329" r:id="rId20"/>
    <p:sldId id="311" r:id="rId21"/>
    <p:sldId id="312" r:id="rId22"/>
    <p:sldId id="330" r:id="rId23"/>
    <p:sldId id="331" r:id="rId24"/>
    <p:sldId id="313" r:id="rId25"/>
    <p:sldId id="332" r:id="rId26"/>
    <p:sldId id="320" r:id="rId27"/>
    <p:sldId id="315" r:id="rId28"/>
    <p:sldId id="333" r:id="rId29"/>
    <p:sldId id="316" r:id="rId30"/>
    <p:sldId id="317" r:id="rId31"/>
    <p:sldId id="334" r:id="rId32"/>
    <p:sldId id="318" r:id="rId33"/>
    <p:sldId id="319" r:id="rId34"/>
    <p:sldId id="267" r:id="rId35"/>
    <p:sldId id="268" r:id="rId36"/>
    <p:sldId id="335" r:id="rId37"/>
    <p:sldId id="272" r:id="rId38"/>
    <p:sldId id="336" r:id="rId39"/>
    <p:sldId id="302" r:id="rId40"/>
    <p:sldId id="337" r:id="rId41"/>
    <p:sldId id="338" r:id="rId42"/>
    <p:sldId id="303" r:id="rId43"/>
    <p:sldId id="339" r:id="rId44"/>
    <p:sldId id="340" r:id="rId45"/>
    <p:sldId id="341" r:id="rId46"/>
    <p:sldId id="273" r:id="rId47"/>
    <p:sldId id="342" r:id="rId48"/>
    <p:sldId id="343" r:id="rId49"/>
    <p:sldId id="344" r:id="rId50"/>
    <p:sldId id="295" r:id="rId51"/>
    <p:sldId id="345" r:id="rId52"/>
    <p:sldId id="274" r:id="rId53"/>
    <p:sldId id="346" r:id="rId54"/>
    <p:sldId id="347" r:id="rId55"/>
    <p:sldId id="348" r:id="rId56"/>
    <p:sldId id="276" r:id="rId57"/>
    <p:sldId id="349" r:id="rId58"/>
    <p:sldId id="350" r:id="rId59"/>
    <p:sldId id="277" r:id="rId60"/>
    <p:sldId id="351" r:id="rId61"/>
    <p:sldId id="352" r:id="rId62"/>
    <p:sldId id="299" r:id="rId63"/>
    <p:sldId id="308" r:id="rId64"/>
    <p:sldId id="353" r:id="rId65"/>
    <p:sldId id="300" r:id="rId66"/>
    <p:sldId id="354" r:id="rId67"/>
    <p:sldId id="355" r:id="rId68"/>
    <p:sldId id="293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A612"/>
    <a:srgbClr val="4BB81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2519" autoAdjust="0"/>
  </p:normalViewPr>
  <p:slideViewPr>
    <p:cSldViewPr>
      <p:cViewPr>
        <p:scale>
          <a:sx n="106" d="100"/>
          <a:sy n="106" d="100"/>
        </p:scale>
        <p:origin x="-176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7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4D8C0-3EBB-3F4C-AB1E-FF0A51EB25B4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A5946-E379-CF45-B2BE-5FD2F7D3F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187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https://www.albanyupdate.com/transgender-confusion-hits-elementary-classrooms/</a:t>
            </a:r>
          </a:p>
          <a:p>
            <a:endParaRPr lang="lv-LV" dirty="0" smtClean="0"/>
          </a:p>
          <a:p>
            <a:r>
              <a:rPr lang="lv-LV" dirty="0" smtClean="0"/>
              <a:t>https://www.google.com/imgres?imgurl=https%3A%2F%2Fwww.albanyupdate.com%2Fwp-content%2Fuploads%2F2017%2F09%2FConfused-Child.png&amp;imgrefurl=https%3A%2F%2Fwww.albanyupdate.com%2Ftransgender-confusion-hits-elementary-classrooms%2F&amp;docid=IGCSQUH44AsS0M&amp;tbnid=R1K4CNmMoYCGVM%3A&amp;vet=10ahUKEwjiq7XL2NvfAhWKqIsKHdqNBdcQMwiIASg_MD8..i&amp;w=1109&amp;h=852&amp;bih=636&amp;biw=1366&amp;q=confused%20child&amp;ved=0ahUKEwjiq7XL2NvfAhWKqIsKHdqNBdcQMwiIASg_MD8&amp;iact=mrc&amp;uact=8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https://www.healthline.com/health/hair-loss-in-children</a:t>
            </a:r>
          </a:p>
          <a:p>
            <a:endParaRPr lang="lv-LV" dirty="0" smtClean="0"/>
          </a:p>
          <a:p>
            <a:r>
              <a:rPr lang="lv-LV" dirty="0" smtClean="0"/>
              <a:t>https://www.google.com/imgres?imgurl=https%3A%2F%2Fwww.healthline.com%2Fhlcmsresource%2Fimages%2Ftopic_centers%2Fsponsored-programs%2Fms%2Ffather_drying__little_girls_hair-1200x628-facebook.jpg&amp;imgrefurl=https%3A%2F%2Fwww.healthline.com%2Fhealth%2Fhair-loss-in-children&amp;docid=9sceFQgRAWzgrM&amp;tbnid=v4FIUnmnUx7caM%3A&amp;vet=10ahUKEwiUxqyT2tvfAhXvkIsKHQ_rBdIQMwiXAShOME4..i&amp;w=1200&amp;h=628&amp;bih=636&amp;biw=1366&amp;q=kid%20dont%20like%20combing%20%20hair&amp;ved=0ahUKEwiUxqyT2tvfAhXvkIsKHQ_rBdIQMwiXAShOME4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Pexels.com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q=different+sensory+balls&amp;tbm=isch&amp;tbs=rimg:Ca425sWozPE1Ijj8plJs2q6drYyISs72Vj0MUKsQ7i_13T5LGuQwIe9itNdGnMU8y6ekPniPcRbFpAgaw7AZq8x6qtSoSCfymUmzarp2tEdP24l8fcBc9KhIJjIhKzvZWPQwRBATs2Pj48_1UqEglQqxDuL_1dPkhGnFPu0BYgb6ioSCca5DAh72K01EZ-YVb2k2oVPKhIJ0acxTzLp6Q8RTHXNcFFk2IEqEgmeI9xFsWkCBhG9547qTOab7SoSCbDsBmrzHqq1EaO23Y-DF4R-&amp;tbo=u&amp;sa=X&amp;ved=2ahUKEwio5dvT5NvfAhWlw4sKHahcAcAQ9C96BAgBEBs&amp;biw=1366&amp;bih=636&amp;dpr=1#imgrc=MpmI0m4RfxyqRM:</a:t>
            </a:r>
          </a:p>
          <a:p>
            <a:endParaRPr lang="lv-LV" dirty="0" smtClean="0"/>
          </a:p>
          <a:p>
            <a:r>
              <a:rPr lang="lv-LV" dirty="0" smtClean="0"/>
              <a:t>http://chicochi.fr/coloriage-anti-stress-hugo-lescargot/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q=&amp;tbm=isch&amp;tbs=rimg:CZ5uDk-Fsp_1ZIjjoCAgkxcTY1TuUBCqjlhIIdwj1mQvVvNIUwIplP30a0ge4qZOTedwhT8FA_1FADmM3t_1TzToqhuUioSCegICCTFxNjVEf81ZE2Rd6acKhIJO5QEKqOWEggR7oTs3ZLTPaQqEgl3CPWZC9W80hF-Yor-uPzqYyoSCRTAimU_1fRrSEWn-EXqgC7_1MKhIJB7ipk5N53CERog8uXyrnRsYqEglPwUD8UAOYzRHK4HFUI5bPZSoSCe39PNOiqG5SEfa8BHK8Xh17&amp;tbo=u&amp;sa=X&amp;ved=2ahUKEwjRq43x5dvfAhUItosKHfc1CjoQ9C96BAgBEBs&amp;biw=1366&amp;bih=636&amp;dpr=1#imgrc=O5QEKqOWEgiPIM: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https://www.sensorytoywarehouse.com/stress-ball-single</a:t>
            </a:r>
          </a:p>
          <a:p>
            <a:endParaRPr lang="lv-LV" dirty="0" smtClean="0"/>
          </a:p>
          <a:p>
            <a:r>
              <a:rPr lang="lv-LV" dirty="0" smtClean="0"/>
              <a:t>https://www.google.com/imgres?imgurl=https%3A%2F%2Fwww.sensorytoywarehouse.com%2Fimage%2Fcache%2Fcatalog%2Fproducts%2Fballs%2Fsqueeze%2520stress%2520ball%2520new-500x500.jpg&amp;imgrefurl=https%3A%2F%2Fwww.sensorytoywarehouse.com%2Fstress-ball-single&amp;docid=1Vf8LR54OHQOdM&amp;tbnid=I_25-0Pp5hg-9M%3A&amp;vet=12ahUKEwiMsJLz5NvfAhVutosKHUz4DHY4ZBAzKAIwAnoECAEQAw..i&amp;w=500&amp;h=500&amp;bih=636&amp;biw=1366&amp;q=different%20sensory%20balls&amp;ved=2ahUKEwiMsJLz5NvfAhVutosKHUz4DHY4ZBAzKAIwAnoECAEQAw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https://www.stocksy.com/1913558/child-hiding-under-rug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biw=1366&amp;bih=636&amp;tbm=isch&amp;sa=1&amp;ei=5VgzXIqNEYOHrwTy4LGADw&amp;q=kid+hideing+under+carpet&amp;oq=kid+hideing+under+carpet&amp;gs_l=img.3...7159.11119..11221...0.0..0.136.621.7j1......1....1..gws-wiz-img.Yz1DYDU8LkA#imgrc=qxyLmx9Xyan3e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http://www.dailycal.org/2013/03/11/unconventional-ways-to-deal-with-noisy-neighbors/</a:t>
            </a:r>
          </a:p>
          <a:p>
            <a:endParaRPr lang="lv-LV" dirty="0" smtClean="0"/>
          </a:p>
          <a:p>
            <a:r>
              <a:rPr lang="lv-LV" dirty="0" smtClean="0"/>
              <a:t>https://www.google.com/imgres?imgurl=http%3A%2F%2Fi1.wp.com%2Fwww.dailycal.org%2Fassets%2Fuploads%2F2013%2F03%2F7298555082_75cbddb93f_c.jpg&amp;imgrefurl=http%3A%2F%2Fwww.dailycal.org%2F2013%2F03%2F11%2Funconventional-ways-to-deal-with-noisy-neighbors%2F&amp;docid=5tiIgtn_W_ztWM&amp;tbnid=9IInTXe1QbfkzM%3A&amp;vet=12ahUKEwjiqc3v7dvfAhUOs4sKHcYmAeg4ZBAzKBIwEnoECAEQEw..i&amp;w=800&amp;h=531&amp;bih=636&amp;biw=1366&amp;q=noisy%20naighburs&amp;ved=2ahUKEwjiqc3v7dvfAhUOs4sKHcYmAeg4ZBAzKBIwEnoECAEQEw&amp;iact=mrc&amp;uact=8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https://momlovesbest.com/headphones-for-kids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https://www.google.com/search?biw=1366&amp;bih=636&amp;tbm=isch&amp;sa=1&amp;ei=j2MzXPCtG6fPrgTnloHADw&amp;q=kid+wearing+headphones&amp;oq=kid+wearing+headphones&amp;gs_l=img.12...0.0..14179...0.0..0.0.0.......1......gws-wiz-img.rqZelZWeg9I#imgrc=5FvqBydF5jTOLM: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http://www.vetstreet.com/our-pet-experts/how-can-i-teach-my-large-dog-to-greet-kids-properly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q=kid+opening+door&amp;tbm=isch&amp;tbs=rimg:CUIBFNxwauIMIjj2hfNfHKOmzLHBBTEtpADUjEkoWKNU5g9vIskW2WoHOSK21JYfDs3qgQN3VOoVYM3bVl7K7OSerCoSCfaF818co6bMEbnRusdJh7fDKhIJscEFMS2kANQRwM59MB9FFFsqEgmMSShYo1TmDxGCEvqWBH_1KqyoSCW8iyRbZagc5ESzSK_1qowrgyKhIJIrbUlh8OzeoR1qwAj7WPDIcqEgmBA3dU6hVgzRE49J2yzfJ2OSoSCdtWXsrs5J6sEbaGywMZnw-b&amp;tbo=u&amp;sa=X&amp;ved=2ahUKEwjr-8-b89vfAhXEp4sKHXUOBRcQ9C96BAgBEBs&amp;biw=1366&amp;bih=636&amp;dpr=1#imgrc=21Zeyuzknqz21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https://www.specialeducareers.com/resources/blog/visual-supports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biw=1366&amp;bih=636&amp;tbm=isch&amp;sa=1&amp;ei=emQzXNaEGYfPrgTMnbKoDw&amp;q=visual+support+for+children&amp;oq=visual+support+for+children&amp;gs_l=img.3...211116.211116..211579...0.0..0.57.57.1......1....1j2..gws-wiz-img.HUbJqqCsmCE#imgrc=bepiGpTUhFgef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q=weeping+kid+under+the+table&amp;tbm=isch&amp;tbs=rimg:CVuNr8mNKSr7Ijiqnv2ack3YobOapKv-n3I8GgAKMh-dw01VapfMEKlDeULU4aO7a6-jO2wqHjEbQK6eK93Pvv6iiioSCaqe_1ZpyTdihETDFeuokNeOpKhIJs5qkq_16fcjwRHykBtHVPRroqEgkaAAoyH53DTREjXvsb_1AUEGyoSCVVql8wQqUN5EV6Bk4fLFsS2KhIJQtTho7trr6MR4FgYxWoTtJ0qEgk7bCoeMRtArhFNorScYJZsyioSCZ4r3c--_1qKKERMlFrOOcFdB&amp;tbo=u&amp;sa=X&amp;ved=2ahUKEwi657fFwtvfAhVGqYsKHWDTCx8Q9C96BAgBEBs#imgrc=GgAKMh-dw03N4M: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Pexel.com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https://www.google.com/search?q=bright+colors&amp;sa=X&amp;tbm=isch&amp;tbo=u&amp;source=univ&amp;ved=2ahUKEwjIrtfpzd3fAhUCi8MKHR9nBzgQsAR6BAgFEAE&amp;biw=1366&amp;bih=636#imgrc=V-PH1nlovUpVFM:</a:t>
            </a:r>
          </a:p>
          <a:p>
            <a:endParaRPr lang="lv-LV" dirty="0" smtClean="0"/>
          </a:p>
          <a:p>
            <a:r>
              <a:rPr lang="lv-LV" dirty="0" smtClean="0"/>
              <a:t>http://www.fanpop.com/clubs/bright-colors/images/18123492/title/black-light-poster-fanart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imgres?imgurl=https%3A%2F%2Fcdna.allaboutvision.com%2Fi%2Fparents-2017%2Fsunglasses-boy-towel-330x220.jpg&amp;imgrefurl=https%3A%2F%2Fwww.allaboutvision.com%2Fparents%2Fsunglasses.htm&amp;docid=P1tioS3IDOp92M&amp;tbnid=n_nKt8mwwKNdXM%3A&amp;vet=10ahUKEwiO-cTU0t3fAhXhp4sKHcGSBRUQMwhLKA8wDw..i&amp;w=330&amp;h=220&amp;bih=636&amp;biw=1366&amp;q=kid%20wearing%20sunglasses&amp;ved=0ahUKEwiO-cTU0t3fAhXhp4sKHcGSBRUQMwhLKA8wDw&amp;iact=mrc&amp;uact=8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https://www.google.com/search?q=blackout+curtains&amp;source=lnms&amp;tbm=isch&amp;sa=X&amp;ved=0ahUKEwj447yE093fAhWntIsKHcXZAiwQ_AUIDigB&amp;biw=1366&amp;bih=636#imgrc=acgLxUSi0xL0vM: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https://www.google.com/search?tbm=isch&amp;q=light+switch&amp;spell=1&amp;sa=X&amp;ved=0ahUKEwimyNeU1N3fAhXhk4sKHeyzAToQBQg4KAA&amp;biw=1366&amp;bih=636&amp;dpr=1#imgrc=7OM2UzyG6kcNcM: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biw=1366&amp;bih=636&amp;tbm=isch&amp;sa=1&amp;ei=NFI0XMLmFqHJrgSc5qNY&amp;q=blackboard&amp;oq=blackboard&amp;gs_l=img.3..0l2j0i7i30l2j0i7i10i30j0i30l5.252444.253830..254611...0.0..0.65.130.2......1....1..gws-wiz-img.D82gwyB-Ho4#imgrc=LZPqQ262AWmpDM:</a:t>
            </a:r>
          </a:p>
          <a:p>
            <a:endParaRPr lang="lv-LV" dirty="0" smtClean="0"/>
          </a:p>
          <a:p>
            <a:r>
              <a:rPr lang="lv-LV" dirty="0" smtClean="0"/>
              <a:t>https://www.videoblocks.com/video/blackboard-background-hjhz2kniiqd3xc7v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imgres?imgurl=http%3A%2F%2Fwww.swandust.com%2FuserContent%2Fimages%2FBlog%2Fdirty%2520floor%2520footprints.jpg&amp;imgrefurl=http%3A%2F%2Fwww.swandust.com%2Fblog%2Fmanaging-dirt-is-a-year-round-job.htm&amp;docid=-m-TJ5TniFJ0_M&amp;tbnid=sh2vXXbHVUA_xM%3A&amp;vet=10ahUKEwjKsuPe193fAhVIqIsKHZT6B_oQMwhEKAgwCA..i&amp;w=1200&amp;h=801&amp;bih=636&amp;biw=1366&amp;q=dirt%20on%20floor&amp;ved=0ahUKEwjKsuPe193fAhVIqIsKHZT6B_oQMwhEKAgwCA&amp;iact=mrc&amp;uact=8</a:t>
            </a:r>
          </a:p>
          <a:p>
            <a:endParaRPr lang="lv-LV" dirty="0" smtClean="0"/>
          </a:p>
          <a:p>
            <a:r>
              <a:rPr lang="lv-LV" dirty="0" smtClean="0"/>
              <a:t>http://www.swandust.com/blog/managing-dirt-is-a-year-round-job.htm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https://co.pinterest.com/pin/394205773616737999/?lp=true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biw=1366&amp;bih=636&amp;tbm=isch&amp;sa=1&amp;ei=VVQ0XIq0K8jQrgSU9Z_QDw&amp;q=day+plan+for+kids&amp;oq=day+plan+for+kids&amp;gs_l=img.3...5887477.5892997..5893086...0.0..2.458.1432.12j1j4-1......1....1..gws-wiz-img.......0j0i67j35i39j0i30j0i19j0i30i19j0i5i30i19j0i8i30i19.a_hEkZNIUG8#imgrc=plaJ0N3_H6fs3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https://co.pinterest.com/pin/283586107763050958/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biw=1366&amp;bih=636&amp;tbm=isch&amp;sa=1&amp;ei=zG40XOSsLKmRmgWMyayIDA&amp;q=lesson+icons&amp;oq=lesson+icons&amp;gs_l=img.3..0i19.2692.5746..5863...0.0..0.93.648.9......1....1..gws-wiz-img.......35i39j0i8i30j0i30i19j0i5i30i19j0i8i30i19.uTe-H_iF7DQ#imgrc=lLlO3SJQAwP6NM:</a:t>
            </a:r>
          </a:p>
          <a:p>
            <a:endParaRPr lang="lv-LV" dirty="0" smtClean="0"/>
          </a:p>
          <a:p>
            <a:r>
              <a:rPr lang="lv-LV" dirty="0" smtClean="0"/>
              <a:t>https://www.flaticon.com/free-icons/lesson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http://2014.igem.org/Team:Paris_Bettencourt/Project/Odor_Library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https://www.google.com/search?tbm=isch&amp;sa=1&amp;ei=2W80XOLIH4KfsAGg8rvgDw&amp;q=different+odors&amp;oq=different+odors&amp;gs_l=img.3...42545.45417..46524...0.0..0.92.702.11......1....1..gws-wiz-img.......0j0i19j0i8i30i19j35i39j0i30.86xG_B2OFdM#imgrc=eIljzsX14xA8oM: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https://www.istockphoto.com/illustrations/body-odor</a:t>
            </a:r>
          </a:p>
          <a:p>
            <a:endParaRPr lang="lv-LV" dirty="0" smtClean="0"/>
          </a:p>
          <a:p>
            <a:r>
              <a:rPr lang="lv-LV" dirty="0" smtClean="0"/>
              <a:t>https://www.istockphoto.com/illustrations/body-odorhttps://www.google.com/imgres?imgurl=https%3A%2F%2Fmedia.istockphoto.com%2Fvectors%2Fbody-odor-man-vector-id537644454%3Fk%3D6%26m%3D537644454%26s%3D612x612%26w%3D0%26h%3DhqyBxlpbF_sMxMUeyCYRXqhoufI8XkZMEoJi67Vl4Y4%3D&amp;imgrefurl=https%3A%2F%2Fwww.istockphoto.com%2Fillustrations%2Fbody-odor&amp;docid=juCg8xbOV2NuvM&amp;tbnid=5qLCiKUHdof2qM%3A&amp;vet=10ahUKEwjc0_LF8t3fAhXFXSwKHe3BAL4QMwiFASg9MD0..i&amp;w=612&amp;h=459&amp;bih=636&amp;biw=1366&amp;q=odor&amp;ved=0ahUKEwjc0_LF8t3fAhXFXSwKHe3BAL4QMwiFASg9MD0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imgres?imgurl=https%3A%2F%2F4.bp.blogspot.com%2F__GvGNX4tCMQ%2FTEoTwKNHT6I%2FAAAAAAAAABw%2FzofpKGthClM%2Fs1600%2Fpulling%2Bgirls%2Bhair.jpg&amp;imgrefurl=https%3A%2F%2Fkitchendecor.club%2Ffiles%2Fexamples-of-poor-manners.html&amp;docid=wZQTsBd6hfdBqM&amp;tbnid=QERfKhVcAMYL9M%3A&amp;vet=10ahUKEwjXhODvydvfAhUGt4sKHel9CYQQMwhAKAIwAg..i&amp;w=1600&amp;h=1071&amp;bih=636&amp;biw=1366&amp;q=kid%20kitting%20other%20kids&amp;ved=0ahUKEwjXhODvydvfAhUGt4sKHel9CYQQMwhAKAIwAg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imgres?imgurl=https%3A%2F%2Fi.ytimg.com%2Fvi%2Fr2SPEgSjVW0%2Fmaxresdefault.jpg&amp;imgrefurl=https%3A%2F%2Fwww.youtube.com%2Fwatch%3Fv%3Dr2SPEgSjVW0&amp;docid=o3Nk8KpU0cq9HM&amp;tbnid=-fd3dm61u8ha_M%3A&amp;vet=10ahUKEwj-3p3c893fAhWpAhAIHRfhA2EQMwhEKA0wDQ..i&amp;w=1280&amp;h=720&amp;bih=636&amp;biw=1366&amp;q=kid%20licking%20&amp;ved=0ahUKEwj-3p3c893fAhWpAhAIHRfhA2EQMwhEKA0wDQ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imgres?imgurl=http%3A%2F%2Fimages.la.lv%2Fuploads%2F2013%2F10%2Fg1%2Fhiacintes5.jpg&amp;imgrefurl=http%3A%2F%2Fwww.la.lv%2Fvai-hiacintes-japarstada-4&amp;docid=G9V8i_lmxg9ZNM&amp;tbnid=j_LitxSETFY0lM%3A&amp;vet=10ahUKEwj00cny9N3fAhVOp4sKHTTsAR4QMwg9KAEwAQ..i&amp;w=600&amp;h=365&amp;bih=636&amp;biw=1366&amp;q=hiacintes&amp;ved=0ahUKEwj00cny9N3fAhVOp4sKHTTsAR4QMwg9KAEwAQ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q=ventilate+the+room&amp;tbm=isch&amp;tbs=rimg:CWiD2m3Xw8_11IjiavRHA9LZ1iLG7n8noS00QB9wXQtSSssrzGEIfzSAaXUBW6m6EIHZcwxiUULj91v4gc_1orufyrPSoSCZq9EcD0tnWIEaN5H5RleKrhKhIJsbufyehLTRARgIr72eqyPuYqEgkH3BdC1JKyyhEQ7yctPHvOPioSCfMYQh_1NIBpdEa1SHjbo1UBUKhIJQFbqboQgdlwRcMxCWCWAlvAqEgnDGJRQuP3W_1hFD5ZWcd92HTyoSCSBz-iu5_1Ks9EZpesm0nsH93&amp;tbo=u&amp;sa=X&amp;ved=2ahUKEwjMzpyd993fAhWGxosKHZNAAPYQ9C96BAgBEBs&amp;biw=1366&amp;bih=636&amp;dpr=1#imgrc=IHP6K7n8qz3Jm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https://www.pexels.com/photo/woman-sitting-while-reading-a-book-1616779/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imgres?imgurl=https%3A%2F%2Ffirenzemoms4moms.files.wordpress.com%2F2013%2F02%2Fpicky-eater.jpg&amp;imgrefurl=https%3A%2F%2Ffirenzemoms4moms.com%2F2013%2F02%2F26%2Fpicky-eaters-why-do-my-children-not-want-to-eat%2F&amp;docid=025xSWR4KOzvsM&amp;tbnid=GlgB7ICGMkSodM%3A&amp;vet=10ahUKEwjkoJj2993fAhUttosKHSQfAbEQMwhLKA8wDw..i&amp;w=1028&amp;h=1028&amp;bih=636&amp;biw=1366&amp;q=kid%20eating%20not%20food&amp;ved=0ahUKEwjkoJj2993fAhUttosKHSQfAbEQMwhLKA8wDw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imgres?imgurl=https%3A%2F%2Fi.pinimg.com%2Foriginals%2F47%2Fb8%2Fb7%2F47b8b7f4c2fd1bdea195828de9228ee5.jpg&amp;imgrefurl=https%3A%2F%2Fin.pinterest.com%2Fpin%2F406379566346215043%2F&amp;docid=ljHoNFClsWeexM&amp;tbnid=Q18nLw1jdiwePM%3A&amp;vet=10ahUKEwj6-Pv7-N3fAhWRiaYKHWCEBdcQMwhFKAkwCQ..i&amp;w=1798&amp;h=2523&amp;itg=1&amp;bih=636&amp;biw=1366&amp;q=kid%20eating%20%20toys&amp;ved=0ahUKEwj6-Pv7-N3fAhWRiaYKHWCEBdcQMwhFKAkwCQ&amp;iact=mrc&amp;uact=8</a:t>
            </a:r>
          </a:p>
          <a:p>
            <a:endParaRPr lang="lv-LV" dirty="0" smtClean="0"/>
          </a:p>
          <a:p>
            <a:r>
              <a:rPr lang="lv-LV" dirty="0" smtClean="0"/>
              <a:t>https://www.google.com/imgres?imgurl=https%3A%2F%2Fwww.babycenter.com%2Fims%2F2015%2F04%2F133913345_4x3.jpg&amp;imgrefurl=https%3A%2F%2Fwww.babycenter.com%2F404_is-it-normal-that-my-toddler-hardly-seems-to-eat-anything_3652496.bc&amp;docid=jcMrifKcuZrsTM&amp;tbnid=PovFTVxX9aFTMM%3A&amp;vet=10ahUKEwjkoJj2993fAhUttosKHSQfAbEQMwg-KAIwAg..i&amp;w=1026&amp;h=770&amp;bih=636&amp;biw=1366&amp;q=kid%20eating%20not%20food&amp;ved=0ahUKEwjkoJj2993fAhUttosKHSQfAbEQMwg-KAIwAg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https://foreverymom.com/mom-gold/heres-dinner-option-kid-eat-starve-rita-templeton/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biw=1366&amp;bih=636&amp;tbm=isch&amp;sa=1&amp;ei=rHE0XP7YIqmFwPAPl8KPiAY&amp;q=kid+eating&amp;oq=kid+eating&amp;gs_l=img.3..35i39l2j0i19l8.2648089.2651578..2652503...0.0..0.379.1110.6j1j1j1......1....1..gws-wiz-img.......0j0i67j0i5i30i19.XnNYKTb_XvA#imgrc=qwUebipwY6f9v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https://www.yumboxlunch.com/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biw=1366&amp;bih=636&amp;tbm=isch&amp;sa=1&amp;ei=Cnw0XMjlPOLRrgTj1ZHwDQ&amp;q=kid+eating+from+food+container&amp;oq=kid+eating+from+food+container&amp;gs_l=img.3...176828.186999..187039...1.0..0.535.2180.17j0j1j1j0j1......1....1..gws-wiz-img.......35i39j0i19j0i5i30i19j0i8i30i19j0i5i30j0i8i30.hlyM-6cuxoU#imgrc=J5O4VcnIITV2O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http://nuestrohijo.com/tu-hijo-podria-tener-dislexia/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q=kid+take+abreak+in+school&amp;tbm=isch&amp;tbs=rimg:CUTAGoB_1vzmzIjhi0jIl5nL7GR6kH84ArUPB6jM_1SSvjr2RqLkffNK8TVfirMYqHgN7ZfHZn4ENeNuIW2Qcw4atBLioSCWLSMiXmcvsZEd_1lmGTrHau3KhIJHqQfzgCtQ8ERRZLjRbf0cY4qEgnqMz9JK-OvZBFUi38GBZTC1ioSCWouR980rxNVEfKpyiNtiPQOKhIJ-KsxioeA3tkRggOoxCIyD3wqEgl8dmfgQ1424hHuG_1_1GhGhj-ioSCRbZBzDhq0EuEX0aDfuKZBb7&amp;tbo=u&amp;sa=X&amp;ved=2ahUKEwiF79LAgt7fAhVksosKHVjyAxIQ9C96BAgBEBs&amp;biw=1366&amp;bih=636&amp;dpr=1#imgrc=-KsxioeA3tmRe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q=kid+kitting+other+kids&amp;tbm=isch&amp;tbs=rimg:CUBEXyoVXADGIjjo81HXjNwA2QfzRe7J6xnEuA0_1--xpU3pLrkvrUW1ZfJO_1n4AaW9S_1At60bKpZxHGVxiLsXALZGioSCejzUdeM3ADZETSv5QrlKO8KKhIJB_1NF7snrGcQR5h4UMoaqXKMqEgm4DT_177GlTehETjfhwamaIICoSCUuuS-tRbVl8EWAP9hvn5S6WKhIJk7-fgBpb1L8R_184fkqWhEV0qEgkC3rRsqlnEcRFnVLvgaV7zxCoSCZXGIuxcAtkaEQ9mW6BvLOMT&amp;tbo=u&amp;sa=X&amp;ved=2ahUKEwjaucK0ytvfAhXklIsKHfTiCgsQ9C96BAgBEBs&amp;biw=1366&amp;bih=636&amp;dpr=1#imgrc=wU389rmx64tugM:</a:t>
            </a:r>
          </a:p>
          <a:p>
            <a:endParaRPr lang="lv-LV" dirty="0" smtClean="0"/>
          </a:p>
          <a:p>
            <a:r>
              <a:rPr lang="lv-LV" dirty="0" smtClean="0"/>
              <a:t>https://sg.theasianparent.com/stop-kids-from-fighting-and-hitting/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sz="1200" b="0" i="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PHOTO: ISTOCKPHOTO</a:t>
            </a:r>
          </a:p>
          <a:p>
            <a:endParaRPr lang="lv-LV" dirty="0" smtClean="0"/>
          </a:p>
          <a:p>
            <a:r>
              <a:rPr lang="lv-LV" dirty="0" smtClean="0"/>
              <a:t>https://www.google.com/imgres?imgurl=http%3A%2F%2Fwww.todaysparent.com%2Fwp-content%2Fuploads%2F2013%2F09%2Fkid-at-door-article.jpg&amp;imgrefurl=https%3A%2F%2Fwww.todaysparent.com%2Fkids%2Fwhen-your-kid-catches-you-having-sex%2F&amp;docid=oK5Ho9Vg_MnPpM&amp;tbnid=FLswoJlwX0jjIM%3A&amp;vet=10ahUKEwjxj_ehxtvfAhXpo4sKHcF5AyMQMwhAKAEwAQ..i&amp;w=660&amp;h=660&amp;bih=636&amp;biw=1366&amp;q=kid%20distur%20ather%20kiods&amp;ved=0ahUKEwjxj_ehxtvfAhXpo4sKHcF5AyMQMwhAKAEwAQ&amp;iact=mrc&amp;uact=8</a:t>
            </a:r>
          </a:p>
          <a:p>
            <a:endParaRPr lang="lv-LV" dirty="0" smtClean="0"/>
          </a:p>
          <a:p>
            <a:r>
              <a:rPr lang="lv-LV" dirty="0" smtClean="0"/>
              <a:t>https://www.todaysparent.com/kids/when-your-kid-catches-you-having-sex/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https://www.pexels.com/photo/boy-wearing-red-brown-and-white-stripe-sweater-running-photo-1104007/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https://www.shutterstock.com/video/search/schoolroom</a:t>
            </a:r>
          </a:p>
          <a:p>
            <a:endParaRPr lang="lv-LV" dirty="0" smtClean="0"/>
          </a:p>
          <a:p>
            <a:r>
              <a:rPr lang="lv-LV" dirty="0" smtClean="0"/>
              <a:t>https://www.google.com/search?q=kid+sitting+in+class+alone&amp;source=lnms&amp;tbm=isch&amp;sa=X&amp;ved=0ahUKEwjvv66pg97fAhWrposKHbgUAP8Q_AUIDigB&amp;biw=1366&amp;bih=636#imgrc=0LKnHp7uML_Y_M: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https://www.familyeducation.com/how-stop-bullying-real-solutions-kids-parents</a:t>
            </a:r>
          </a:p>
          <a:p>
            <a:endParaRPr lang="lv-LV" dirty="0" smtClean="0"/>
          </a:p>
          <a:p>
            <a:r>
              <a:rPr lang="lv-LV" dirty="0" smtClean="0"/>
              <a:t>https://www.google.com/imgres?imgurl=https%3A%2F%2Fwww.familyeducation.com%2Fsites%2Fdefault%2Ffiles%2Fstyles%2Flarge%2Fpublic%2F2017-08%2FBULLY%2520FI_0.jpg%3Fitok%3DZGMh16pt&amp;imgrefurl=https%3A%2F%2Fwww.familyeducation.com%2Fhow-stop-bullying-real-solutions-kids-parents&amp;docid=fzgw44IRsyp_4M&amp;tbnid=ijhvJ8lXp3SKPM%3A&amp;vet=10ahUKEwi0vMLrz9vfAhWro4sKHVXeCB4QMwhFKAkwCQ..i&amp;w=480&amp;h=320&amp;bih=636&amp;biw=1366&amp;q=kid%20victim%20of%20mobbing&amp;ved=0ahUKEwi0vMLrz9vfAhWro4sKHVXeCB4QMwhFKAkwCQ&amp;iact=mrc&amp;uact=8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ttps://www.google.com/search?q=impatient+child+in+class&amp;tbm=isch&amp;tbs=rimg:CYyGnfjO0tDXIjgRUD8zQbi0PJI07h6bvkE2k9uLan-qECsuzBBozs2MvRQGLX2sVJvFj2rhIZsjUwznD9GOJQaK1yoSCRFQPzNBuLQ8ERh8pX4h_1CD4KhIJkjTuHpu-QTYR5fvCkB7E9IgqEgmT24tqf6oQKxHB4_1mSu8ayPioSCS7MEGjOzYy9EdXEEhdDx-DaKhIJFAYtfaxUm8URbta5T9_1mgtQqEgmPauEhmyNTDBGGi0cV2MxHnSoSCecP0Y4lBorXEVnf3Dk6-e7x&amp;tbo=u&amp;sa=X&amp;ved=2ahUKEwionveu1tvfAhUnxosKHeIPAwwQ9C96BAgBEBs&amp;biw=1366&amp;bih=636&amp;dpr=1#imgrc=LswQaM7NjL191M: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A5946-E379-CF45-B2BE-5FD2F7D3F8A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74" name="Picture 2" descr="C:\Users\Compii\Google Drive\uzvediba_lv\Prezentācijas\Master slide\background-05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29853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883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933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172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>
            <a:lvl1pPr algn="l">
              <a:defRPr lang="lv-LV" sz="4800" b="0" kern="1200" dirty="0" err="1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lv-LV" dirty="0" err="1" smtClean="0"/>
              <a:t>Click</a:t>
            </a:r>
            <a:r>
              <a:rPr lang="lv-LV" dirty="0" smtClean="0"/>
              <a:t> to </a:t>
            </a:r>
            <a:r>
              <a:rPr lang="lv-LV" dirty="0" err="1" smtClean="0"/>
              <a:t>edit</a:t>
            </a:r>
            <a:r>
              <a:rPr lang="lv-LV" dirty="0" smtClean="0"/>
              <a:t> </a:t>
            </a:r>
            <a:r>
              <a:rPr lang="lv-LV" dirty="0" err="1" smtClean="0"/>
              <a:t>Master</a:t>
            </a:r>
            <a:r>
              <a:rPr lang="lv-LV" dirty="0" smtClean="0"/>
              <a:t> </a:t>
            </a:r>
            <a:r>
              <a:rPr lang="lv-LV" dirty="0" err="1" smtClean="0"/>
              <a:t>title</a:t>
            </a:r>
            <a:r>
              <a:rPr lang="lv-LV" dirty="0" smtClean="0"/>
              <a:t> </a:t>
            </a:r>
            <a:r>
              <a:rPr lang="lv-LV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0" name="Picture 2" descr="C:\Users\Compii\Google Drive\uzvediba_lv\Prezentācijas\Master slide\footer-04-03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49338"/>
            <a:ext cx="9144000" cy="408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231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154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Compii\Google Drive\uzvediba_lv\Prezentācijas\Master slide\footer-04-03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49338"/>
            <a:ext cx="9144000" cy="408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5433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023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2" descr="C:\Users\Compii\Google Drive\uzvediba_lv\Prezentācijas\Master slide\footer-04-03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49338"/>
            <a:ext cx="9144000" cy="408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559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="" xmlns:p14="http://schemas.microsoft.com/office/powerpoint/2010/main" val="104700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532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103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 smtClean="0"/>
              <a:t>Click to edit Master text styles</a:t>
            </a:r>
          </a:p>
          <a:p>
            <a:pPr lvl="1"/>
            <a:r>
              <a:rPr lang="lv-LV" dirty="0" smtClean="0"/>
              <a:t>Second level</a:t>
            </a:r>
          </a:p>
          <a:p>
            <a:pPr lvl="2"/>
            <a:r>
              <a:rPr lang="lv-LV" dirty="0" smtClean="0"/>
              <a:t>Third level</a:t>
            </a:r>
          </a:p>
          <a:p>
            <a:pPr lvl="3"/>
            <a:r>
              <a:rPr lang="lv-LV" dirty="0" smtClean="0"/>
              <a:t>Fourth level</a:t>
            </a:r>
          </a:p>
          <a:p>
            <a:pPr lvl="4"/>
            <a:r>
              <a:rPr lang="lv-LV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E1AE8-78B3-47BE-B493-D8FAD5A97E4A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3F83-2C8A-4BE2-9FE2-5C77492D0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496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057400"/>
            <a:ext cx="9144000" cy="2971800"/>
          </a:xfrm>
        </p:spPr>
        <p:txBody>
          <a:bodyPr wrap="square" lIns="91440" tIns="45720" rIns="91440" bIns="45720" anchor="ctr">
            <a:noAutofit/>
          </a:bodyPr>
          <a:lstStyle/>
          <a:p>
            <a:pPr marL="0" indent="0" algn="ctr" defTabSz="457200" latinLnBrk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lv-LV" altLang="ko-KR" sz="4800" b="1" dirty="0" smtClean="0">
                <a:solidFill>
                  <a:srgbClr val="4BB814"/>
                </a:solidFill>
                <a:latin typeface="Calibri" charset="0"/>
              </a:rPr>
              <a:t>UZVEDĪBAS PROBLĒMAS</a:t>
            </a:r>
            <a:br>
              <a:rPr lang="lv-LV" altLang="ko-KR" sz="4800" b="1" dirty="0" smtClean="0">
                <a:solidFill>
                  <a:srgbClr val="4BB814"/>
                </a:solidFill>
                <a:latin typeface="Calibri" charset="0"/>
              </a:rPr>
            </a:br>
            <a:r>
              <a:rPr lang="lv-LV" altLang="ko-KR" sz="4800" b="1" dirty="0" smtClean="0">
                <a:solidFill>
                  <a:srgbClr val="4BB814"/>
                </a:solidFill>
                <a:latin typeface="Calibri" charset="0"/>
              </a:rPr>
              <a:t>PIRMSSKOLĀ UN SKOLĀ </a:t>
            </a:r>
            <a:r>
              <a:rPr lang="lv-LV" altLang="ko-KR" sz="3600" b="1" dirty="0" smtClean="0">
                <a:solidFill>
                  <a:srgbClr val="000000"/>
                </a:solidFill>
                <a:latin typeface="Calibri" charset="0"/>
              </a:rPr>
              <a:t/>
            </a:r>
            <a:br>
              <a:rPr lang="lv-LV" altLang="ko-KR" sz="3600" b="1" dirty="0" smtClean="0">
                <a:solidFill>
                  <a:srgbClr val="000000"/>
                </a:solidFill>
                <a:latin typeface="Calibri" charset="0"/>
              </a:rPr>
            </a:br>
            <a:r>
              <a:rPr lang="en-US" altLang="ko-KR" sz="3600" b="1" dirty="0" smtClean="0">
                <a:solidFill>
                  <a:srgbClr val="000000"/>
                </a:solidFill>
                <a:latin typeface="Calibri" charset="0"/>
              </a:rPr>
              <a:t> CĒLOŅSAKARĪBU MEKLĒJUMOS</a:t>
            </a:r>
            <a:r>
              <a:rPr lang="lv-LV" altLang="ko-KR" sz="3600" b="1" dirty="0" smtClean="0">
                <a:solidFill>
                  <a:srgbClr val="000000"/>
                </a:solidFill>
                <a:latin typeface="Calibri" charset="0"/>
              </a:rPr>
              <a:t/>
            </a:r>
            <a:br>
              <a:rPr lang="lv-LV" altLang="ko-KR" sz="3600" b="1" dirty="0" smtClean="0">
                <a:solidFill>
                  <a:srgbClr val="000000"/>
                </a:solidFill>
                <a:latin typeface="Calibri" charset="0"/>
              </a:rPr>
            </a:br>
            <a:r>
              <a:rPr lang="lv-LV" altLang="ko-KR" sz="3600" b="1" dirty="0" smtClean="0">
                <a:solidFill>
                  <a:srgbClr val="000000"/>
                </a:solidFill>
                <a:latin typeface="Calibri" charset="0"/>
              </a:rPr>
              <a:t>Sensorā uzvedība</a:t>
            </a:r>
            <a:endParaRPr lang="ko-KR" altLang="en-US" sz="3600" b="1" dirty="0" smtClean="0">
              <a:latin typeface="Calibri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362200" y="6248400"/>
            <a:ext cx="6781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8" name="Picture 6" descr="C:\Users\user\Google Drive\dusmu spele pirmsskolai\ppt\logo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799" y="762000"/>
            <a:ext cx="2819401" cy="110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lv-LV" b="1" dirty="0" smtClean="0"/>
              <a:t>Ja audzēknis mācību procesā...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458200" cy="4526280"/>
          </a:xfrm>
          <a:prstGeom prst="rect">
            <a:avLst/>
          </a:prstGeom>
        </p:spPr>
        <p:txBody>
          <a:bodyPr wrap="square" lIns="91440" tIns="45720" rIns="91440" bIns="45720" anchor="t"/>
          <a:lstStyle/>
          <a:p>
            <a:pPr marL="457200" lvl="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fokusējas uz šaurām interesēm;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nespēj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satvert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,</a:t>
            </a:r>
            <a:r>
              <a:rPr lang="lv-LV" altLang="ko-KR" sz="25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manipulēt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ar smalkiem priekšmetiem, detaļām;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nesaprot, kā veikt uzdevumus (tādējādi pieprasot nemitīgus individuālus paskaidrojumus);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atsakās piedalīties grupu darbos;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pārtrauc pedagogu, bērnus;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ir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nepacietīgs...</a:t>
            </a:r>
            <a:endParaRPr lang="ko-KR" altLang="en-US" sz="25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endParaRPr lang="ko-KR" altLang="en-US" sz="17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endParaRPr lang="ko-KR" altLang="en-US" sz="1700" dirty="0" smtClean="0">
              <a:latin typeface="Calibri" charset="0"/>
            </a:endParaRPr>
          </a:p>
        </p:txBody>
      </p:sp>
      <p:pic>
        <p:nvPicPr>
          <p:cNvPr id="34818" name="Picture 2" descr="SaistÄ«ts attÄls"/>
          <p:cNvPicPr>
            <a:picLocks noChangeAspect="1" noChangeArrowheads="1"/>
          </p:cNvPicPr>
          <p:nvPr/>
        </p:nvPicPr>
        <p:blipFill>
          <a:blip r:embed="rId3" cstate="print"/>
          <a:srcRect l="18182" r="7273"/>
          <a:stretch>
            <a:fillRect/>
          </a:stretch>
        </p:blipFill>
        <p:spPr bwMode="auto">
          <a:xfrm>
            <a:off x="5553498" y="3581400"/>
            <a:ext cx="3209502" cy="286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AttÄlu rezultÄti vaicÄjumam âimpatient child in clas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95" y="228600"/>
            <a:ext cx="8428585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lv-LV" b="1" dirty="0" smtClean="0"/>
              <a:t>Ja audzēknis komunikācijā...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30235" cy="4526915"/>
          </a:xfrm>
        </p:spPr>
        <p:txBody>
          <a:bodyPr wrap="square" lIns="91440" tIns="45720" rIns="91440" bIns="45720" anchor="t"/>
          <a:lstStyle/>
          <a:p>
            <a:pPr marL="342900" lvl="0" indent="-342900" algn="l" defTabSz="4572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neatpazīst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lv-LV" altLang="ko-KR" sz="2500" dirty="0" smtClean="0">
                <a:solidFill>
                  <a:srgbClr val="000000"/>
                </a:solidFill>
                <a:latin typeface="Calibri" charset="0"/>
              </a:rPr>
              <a:t>citus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ko-KR" altLang="en-US" sz="2500" dirty="0" smtClean="0">
              <a:latin typeface="Calibri" charset="0"/>
            </a:endParaRPr>
          </a:p>
          <a:p>
            <a:pPr marL="342900" lvl="0" indent="-342900" algn="l" defTabSz="457200" latinLnBrk="0">
              <a:lnSpc>
                <a:spcPct val="92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grūsta, aiztiek citus bērnus;</a:t>
            </a:r>
            <a:endParaRPr lang="ko-KR" altLang="en-US" sz="2500" dirty="0" smtClean="0">
              <a:latin typeface="Calibri" charset="0"/>
            </a:endParaRPr>
          </a:p>
          <a:p>
            <a:pPr marL="342900" lvl="0" indent="-342900" algn="l" defTabSz="457200" latinLnBrk="0">
              <a:lnSpc>
                <a:spcPct val="92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nerunā ar bērniem, bet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runā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uz</a:t>
            </a:r>
            <a:r>
              <a:rPr lang="lv-LV" altLang="ko-KR" sz="2500" dirty="0" smtClean="0">
                <a:solidFill>
                  <a:srgbClr val="000000"/>
                </a:solidFill>
                <a:latin typeface="Calibri" charset="0"/>
              </a:rPr>
              <a:t> viņiem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ko-KR" altLang="en-US" sz="2500" dirty="0" smtClean="0">
              <a:latin typeface="Calibri" charset="0"/>
            </a:endParaRPr>
          </a:p>
          <a:p>
            <a:pPr marL="342900" lvl="0" indent="-342900" algn="l" defTabSz="457200" latinLnBrk="0">
              <a:lnSpc>
                <a:spcPct val="92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nesaprot komandas, kuras pedagogi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adresē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vis</a:t>
            </a:r>
            <a:r>
              <a:rPr lang="lv-LV" altLang="ko-KR" sz="2500" dirty="0" err="1" smtClean="0">
                <a:solidFill>
                  <a:srgbClr val="000000"/>
                </a:solidFill>
                <a:latin typeface="Calibri" charset="0"/>
              </a:rPr>
              <a:t>iem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ko-KR" altLang="en-US" sz="2500" dirty="0" smtClean="0">
              <a:latin typeface="Calibri" charset="0"/>
            </a:endParaRPr>
          </a:p>
          <a:p>
            <a:pPr marL="342900" lvl="0" indent="-342900" algn="l" defTabSz="457200" latinLnBrk="0">
              <a:lnSpc>
                <a:spcPct val="92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neizprot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humoru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ko-KR" altLang="en-US" sz="2500" dirty="0" smtClean="0">
              <a:latin typeface="Calibri" charset="0"/>
            </a:endParaRPr>
          </a:p>
          <a:p>
            <a:pPr marL="342900" lvl="0" indent="-342900" algn="l" defTabSz="457200" latinLnBrk="0">
              <a:lnSpc>
                <a:spcPct val="92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pārprot burtiskus teikumus (“Ko piesējies” u.t.t.);</a:t>
            </a:r>
            <a:endParaRPr lang="ko-KR" altLang="en-US" sz="2500" dirty="0" smtClean="0">
              <a:latin typeface="Calibri" charset="0"/>
            </a:endParaRPr>
          </a:p>
          <a:p>
            <a:pPr marL="342900" lvl="0" indent="-342900" algn="l" defTabSz="457200" latinLnBrk="0">
              <a:lnSpc>
                <a:spcPct val="92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lieto eholāliju – vairākkārt atkārto teikumus un frāzes...</a:t>
            </a:r>
            <a:endParaRPr lang="ko-KR" altLang="en-US" sz="2500" dirty="0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AttÄlu rezultÄti vaicÄjumam âconfused child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673" y="152400"/>
            <a:ext cx="8396327" cy="645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066800" y="2130425"/>
            <a:ext cx="6934200" cy="1470025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43A612"/>
                </a:solidFill>
              </a:rPr>
              <a:t>...Tad, iespējams, ir vērts paskatīties uz bērnu ne tikai no neaudzināšanas prizmas!</a:t>
            </a:r>
            <a:endParaRPr lang="en-US" dirty="0">
              <a:solidFill>
                <a:srgbClr val="43A61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914400"/>
            <a:ext cx="12192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Redze</a:t>
            </a:r>
            <a:endParaRPr lang="lv-LV" dirty="0"/>
          </a:p>
        </p:txBody>
      </p:sp>
      <p:sp>
        <p:nvSpPr>
          <p:cNvPr id="7" name="Rectangle 6"/>
          <p:cNvSpPr/>
          <p:nvPr/>
        </p:nvSpPr>
        <p:spPr>
          <a:xfrm>
            <a:off x="685800" y="1981200"/>
            <a:ext cx="12192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mtClean="0"/>
              <a:t>Oža</a:t>
            </a:r>
            <a:endParaRPr lang="lv-LV"/>
          </a:p>
        </p:txBody>
      </p:sp>
      <p:sp>
        <p:nvSpPr>
          <p:cNvPr id="8" name="Rectangle 7"/>
          <p:cNvSpPr/>
          <p:nvPr/>
        </p:nvSpPr>
        <p:spPr>
          <a:xfrm>
            <a:off x="685800" y="3048000"/>
            <a:ext cx="12192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mtClean="0"/>
              <a:t>Garša</a:t>
            </a:r>
            <a:endParaRPr lang="lv-LV"/>
          </a:p>
        </p:txBody>
      </p:sp>
      <p:sp>
        <p:nvSpPr>
          <p:cNvPr id="9" name="Rectangle 8"/>
          <p:cNvSpPr/>
          <p:nvPr/>
        </p:nvSpPr>
        <p:spPr>
          <a:xfrm>
            <a:off x="685800" y="4114800"/>
            <a:ext cx="12192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mtClean="0"/>
              <a:t>Dzirde</a:t>
            </a:r>
            <a:endParaRPr lang="lv-LV"/>
          </a:p>
        </p:txBody>
      </p:sp>
      <p:sp>
        <p:nvSpPr>
          <p:cNvPr id="10" name="Rectangle 9"/>
          <p:cNvSpPr/>
          <p:nvPr/>
        </p:nvSpPr>
        <p:spPr>
          <a:xfrm>
            <a:off x="685800" y="5181600"/>
            <a:ext cx="12192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mtClean="0"/>
              <a:t>Tauste</a:t>
            </a:r>
            <a:endParaRPr lang="lv-LV"/>
          </a:p>
        </p:txBody>
      </p:sp>
      <p:sp>
        <p:nvSpPr>
          <p:cNvPr id="13" name="Striped Right Arrow 12"/>
          <p:cNvSpPr/>
          <p:nvPr/>
        </p:nvSpPr>
        <p:spPr>
          <a:xfrm>
            <a:off x="2590800" y="3048000"/>
            <a:ext cx="2362200" cy="762000"/>
          </a:xfrm>
          <a:prstGeom prst="stripedRightArrow">
            <a:avLst>
              <a:gd name="adj1" fmla="val 16965"/>
              <a:gd name="adj2" fmla="val 42493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05400" y="2514600"/>
            <a:ext cx="3429000" cy="19812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APKĀRTĒJĀ</a:t>
            </a:r>
          </a:p>
          <a:p>
            <a:pPr algn="ctr"/>
            <a:r>
              <a:rPr lang="en-US" sz="3200" dirty="0" smtClean="0"/>
              <a:t>PASAULE</a:t>
            </a:r>
            <a:endParaRPr lang="en-US" sz="3200" dirty="0"/>
          </a:p>
        </p:txBody>
      </p:sp>
      <p:sp>
        <p:nvSpPr>
          <p:cNvPr id="2" name="Right Bracket 1"/>
          <p:cNvSpPr/>
          <p:nvPr/>
        </p:nvSpPr>
        <p:spPr>
          <a:xfrm>
            <a:off x="2209800" y="914400"/>
            <a:ext cx="381000" cy="4953000"/>
          </a:xfrm>
          <a:prstGeom prst="rightBracke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792162"/>
          </a:xfrm>
        </p:spPr>
        <p:txBody>
          <a:bodyPr>
            <a:normAutofit/>
          </a:bodyPr>
          <a:lstStyle/>
          <a:p>
            <a:r>
              <a:rPr lang="lv-LV" sz="3600" b="1" dirty="0" smtClean="0"/>
              <a:t>TAUSTE</a:t>
            </a:r>
            <a:r>
              <a:rPr lang="lv-LV" sz="3600" b="0" dirty="0" smtClean="0"/>
              <a:t> – paaugstināts jutīgums</a:t>
            </a:r>
            <a:endParaRPr lang="lv-LV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lv-LV" sz="2500" dirty="0" smtClean="0"/>
              <a:t>Pieskāriens var radīt sāpju sajūtu un diskomfortu, tādēļ cilvēkiem var nepatikt, ja viņus aiztiek; </a:t>
            </a:r>
            <a:endParaRPr lang="en-US" sz="2500" dirty="0" smtClean="0"/>
          </a:p>
          <a:p>
            <a:pPr lvl="0">
              <a:buNone/>
            </a:pPr>
            <a:r>
              <a:rPr lang="lv-LV" sz="2500" dirty="0" smtClean="0"/>
              <a:t>Nepatīk, ja kaut kas pieskaras kājām vai rokām (var nepatikt drēbes, apavi; nepatīk, ja rokas ir slapjas vai netīras);</a:t>
            </a:r>
            <a:endParaRPr lang="en-US" sz="2500" dirty="0" smtClean="0"/>
          </a:p>
          <a:p>
            <a:pPr lvl="0">
              <a:buNone/>
            </a:pPr>
            <a:r>
              <a:rPr lang="lv-LV" sz="2500" dirty="0" smtClean="0"/>
              <a:t>Grūtības ķemmēt vai mazgāt matus, jo ir jutīga galvas āda;</a:t>
            </a:r>
            <a:endParaRPr lang="en-US" sz="2500" dirty="0" smtClean="0"/>
          </a:p>
          <a:p>
            <a:pPr lvl="0">
              <a:buNone/>
            </a:pPr>
            <a:r>
              <a:rPr lang="lv-LV" sz="2500" dirty="0" smtClean="0"/>
              <a:t>Patīk noteikta veida drēbes vai materiāli.</a:t>
            </a:r>
            <a:endParaRPr lang="en-US" sz="2500" dirty="0"/>
          </a:p>
        </p:txBody>
      </p:sp>
      <p:pic>
        <p:nvPicPr>
          <p:cNvPr id="5" name="Picture 4" descr="taust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38182"/>
            <a:ext cx="2823210" cy="1909818"/>
          </a:xfrm>
          <a:prstGeom prst="rect">
            <a:avLst/>
          </a:prstGeom>
        </p:spPr>
      </p:pic>
      <p:pic>
        <p:nvPicPr>
          <p:cNvPr id="6" name="Picture 5" descr="boy-writing-with-penci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999365"/>
            <a:ext cx="2823210" cy="1877435"/>
          </a:xfrm>
          <a:prstGeom prst="rect">
            <a:avLst/>
          </a:prstGeom>
        </p:spPr>
      </p:pic>
      <p:pic>
        <p:nvPicPr>
          <p:cNvPr id="7" name="Picture 6" descr="Screen Shot 2014-02-18 at 18.04.5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4800600"/>
            <a:ext cx="2823208" cy="16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75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AttÄlu rezultÄti vaicÄjumam âkid dont like combing  hair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4595"/>
            <a:ext cx="9143999" cy="4785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/>
              <a:t>TAUSTE</a:t>
            </a:r>
            <a:r>
              <a:rPr lang="lv-LV" dirty="0" smtClean="0"/>
              <a:t> – izpausmes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876800" cy="4602163"/>
          </a:xfrm>
        </p:spPr>
        <p:txBody>
          <a:bodyPr>
            <a:normAutofit/>
          </a:bodyPr>
          <a:lstStyle/>
          <a:p>
            <a:r>
              <a:rPr lang="lv-LV" dirty="0" smtClean="0"/>
              <a:t>Atteikšanās vilkt konkrētus apģērbus</a:t>
            </a:r>
          </a:p>
          <a:p>
            <a:r>
              <a:rPr lang="lv-LV" dirty="0" smtClean="0"/>
              <a:t>Velk ciešus apģērbus</a:t>
            </a:r>
          </a:p>
          <a:p>
            <a:r>
              <a:rPr lang="lv-LV" dirty="0" smtClean="0"/>
              <a:t>Izvairīšanās no pieskārieniem;</a:t>
            </a:r>
          </a:p>
          <a:p>
            <a:r>
              <a:rPr lang="lv-LV" dirty="0" smtClean="0"/>
              <a:t>Izvairīšanās izmantot dažādas faktūras darba uzdevumos;</a:t>
            </a:r>
          </a:p>
          <a:p>
            <a:endParaRPr lang="lv-LV" dirty="0" smtClean="0"/>
          </a:p>
        </p:txBody>
      </p:sp>
      <p:pic>
        <p:nvPicPr>
          <p:cNvPr id="5" name="Picture 2" descr="AttÄlu rezultÄti vaicÄjumam âdifferent fabricsâ"/>
          <p:cNvPicPr>
            <a:picLocks noChangeAspect="1" noChangeArrowheads="1"/>
          </p:cNvPicPr>
          <p:nvPr/>
        </p:nvPicPr>
        <p:blipFill>
          <a:blip r:embed="rId2" cstate="print"/>
          <a:srcRect t="17544" r="19654" b="5263"/>
          <a:stretch>
            <a:fillRect/>
          </a:stretch>
        </p:blipFill>
        <p:spPr bwMode="auto">
          <a:xfrm rot="16200000">
            <a:off x="4362545" y="2114456"/>
            <a:ext cx="514331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552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Assorted Colored Chalks on Wood Surface"/>
          <p:cNvPicPr>
            <a:picLocks noChangeAspect="1" noChangeArrowheads="1"/>
          </p:cNvPicPr>
          <p:nvPr/>
        </p:nvPicPr>
        <p:blipFill>
          <a:blip r:embed="rId3" cstate="print"/>
          <a:srcRect l="43830" r="28936"/>
          <a:stretch>
            <a:fillRect/>
          </a:stretch>
        </p:blipFill>
        <p:spPr bwMode="auto">
          <a:xfrm>
            <a:off x="6343924" y="-1"/>
            <a:ext cx="2800076" cy="6858001"/>
          </a:xfrm>
          <a:prstGeom prst="rect">
            <a:avLst/>
          </a:prstGeom>
          <a:noFill/>
        </p:spPr>
      </p:pic>
      <p:pic>
        <p:nvPicPr>
          <p:cNvPr id="64520" name="Picture 8" descr="Woman Holding Six Polished Stones"/>
          <p:cNvPicPr>
            <a:picLocks noChangeAspect="1" noChangeArrowheads="1"/>
          </p:cNvPicPr>
          <p:nvPr/>
        </p:nvPicPr>
        <p:blipFill>
          <a:blip r:embed="rId4" cstate="print"/>
          <a:srcRect l="41080" r="29275"/>
          <a:stretch>
            <a:fillRect/>
          </a:stretch>
        </p:blipFill>
        <p:spPr bwMode="auto">
          <a:xfrm>
            <a:off x="3276600" y="0"/>
            <a:ext cx="3048000" cy="6858000"/>
          </a:xfrm>
          <a:prstGeom prst="rect">
            <a:avLst/>
          </a:prstGeom>
          <a:noFill/>
        </p:spPr>
      </p:pic>
      <p:pic>
        <p:nvPicPr>
          <p:cNvPr id="64522" name="Picture 10" descr="Used Pens on White Surface"/>
          <p:cNvPicPr>
            <a:picLocks noChangeAspect="1" noChangeArrowheads="1"/>
          </p:cNvPicPr>
          <p:nvPr/>
        </p:nvPicPr>
        <p:blipFill>
          <a:blip r:embed="rId5" cstate="print"/>
          <a:srcRect l="61462" r="6670"/>
          <a:stretch>
            <a:fillRect/>
          </a:stretch>
        </p:blipFill>
        <p:spPr bwMode="auto">
          <a:xfrm>
            <a:off x="0" y="0"/>
            <a:ext cx="3276600" cy="6858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792162"/>
          </a:xfrm>
        </p:spPr>
        <p:txBody>
          <a:bodyPr>
            <a:normAutofit fontScale="90000"/>
          </a:bodyPr>
          <a:lstStyle/>
          <a:p>
            <a:pPr algn="l"/>
            <a:r>
              <a:rPr lang="lv-LV" b="1" dirty="0" smtClean="0">
                <a:solidFill>
                  <a:schemeClr val="bg1"/>
                </a:solidFill>
              </a:rPr>
              <a:t>Ja audzēknis...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524000"/>
            <a:ext cx="7848600" cy="4572000"/>
          </a:xfrm>
          <a:prstGeom prst="rect">
            <a:avLst/>
          </a:prstGeom>
        </p:spPr>
        <p:txBody>
          <a:bodyPr wrap="square" lIns="91440" tIns="45720" rIns="91440" bIns="45720" anchor="t"/>
          <a:lstStyle/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lien </a:t>
            </a:r>
            <a:r>
              <a:rPr lang="en-US" altLang="ko-KR" sz="2800" dirty="0" err="1" smtClean="0">
                <a:solidFill>
                  <a:srgbClr val="000000"/>
                </a:solidFill>
                <a:latin typeface="Calibri" charset="0"/>
              </a:rPr>
              <a:t>zem</a:t>
            </a: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lv-LV" altLang="ko-KR" sz="2800" dirty="0" smtClean="0">
                <a:solidFill>
                  <a:srgbClr val="000000"/>
                </a:solidFill>
                <a:latin typeface="Calibri" charset="0"/>
              </a:rPr>
              <a:t>galdiem, lien skapīšos</a:t>
            </a: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ko-KR" altLang="en-US" sz="2800" dirty="0" smtClean="0">
              <a:latin typeface="Calibri" charset="0"/>
            </a:endParaRPr>
          </a:p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nevar mierīgi nosēdēt pie galda;</a:t>
            </a:r>
            <a:endParaRPr lang="ko-KR" altLang="en-US" sz="2800" dirty="0" smtClean="0">
              <a:latin typeface="Calibri" charset="0"/>
            </a:endParaRPr>
          </a:p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baksta, aiztiek citus bērnus;</a:t>
            </a:r>
            <a:endParaRPr lang="ko-KR" altLang="en-US" sz="2800" dirty="0" smtClean="0">
              <a:latin typeface="Calibri" charset="0"/>
            </a:endParaRPr>
          </a:p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it kā bez iemesla kliedz uz citiem;</a:t>
            </a:r>
            <a:endParaRPr lang="ko-KR" altLang="en-US" sz="2800" dirty="0" smtClean="0">
              <a:latin typeface="Calibri" charset="0"/>
            </a:endParaRPr>
          </a:p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ir apsēsts ar kādiem priekšmetiem, rituāliem, ritmiskām kustībām;</a:t>
            </a:r>
            <a:endParaRPr lang="ko-KR" altLang="en-US" sz="2800" dirty="0" smtClean="0">
              <a:latin typeface="Calibri" charset="0"/>
            </a:endParaRPr>
          </a:p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ir ļoti satraukts par </a:t>
            </a:r>
            <a:r>
              <a:rPr lang="en-US" altLang="ko-KR" sz="2800" dirty="0" err="1" smtClean="0">
                <a:solidFill>
                  <a:srgbClr val="000000"/>
                </a:solidFill>
                <a:latin typeface="Calibri" charset="0"/>
              </a:rPr>
              <a:t>pārmaiņām</a:t>
            </a:r>
            <a:r>
              <a:rPr lang="lv-LV" altLang="ko-KR" sz="2800" dirty="0" smtClean="0">
                <a:solidFill>
                  <a:srgbClr val="000000"/>
                </a:solidFill>
                <a:latin typeface="Calibri" charset="0"/>
              </a:rPr>
              <a:t> nodarbību sarakstos</a:t>
            </a: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ko-KR" altLang="en-US" sz="2800" dirty="0" smtClean="0">
              <a:latin typeface="Calibri" charset="0"/>
            </a:endParaRPr>
          </a:p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lv-LV" altLang="ko-KR" sz="2800" dirty="0" smtClean="0">
                <a:solidFill>
                  <a:srgbClr val="000000"/>
                </a:solidFill>
                <a:latin typeface="Calibri" charset="0"/>
              </a:rPr>
              <a:t>a</a:t>
            </a:r>
            <a:r>
              <a:rPr lang="en-US" altLang="ko-KR" sz="2800" dirty="0" err="1" smtClean="0">
                <a:solidFill>
                  <a:srgbClr val="000000"/>
                </a:solidFill>
                <a:latin typeface="Calibri" charset="0"/>
              </a:rPr>
              <a:t>si</a:t>
            </a: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, satraukti reaģē uz </a:t>
            </a:r>
            <a:r>
              <a:rPr lang="en-US" altLang="ko-KR" sz="2800" dirty="0" err="1" smtClean="0">
                <a:solidFill>
                  <a:srgbClr val="000000"/>
                </a:solidFill>
                <a:latin typeface="Calibri" charset="0"/>
              </a:rPr>
              <a:t>izmaiņām</a:t>
            </a: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2800" dirty="0" err="1" smtClean="0">
                <a:solidFill>
                  <a:srgbClr val="000000"/>
                </a:solidFill>
                <a:latin typeface="Calibri" charset="0"/>
              </a:rPr>
              <a:t>telpā</a:t>
            </a: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; </a:t>
            </a:r>
            <a:endParaRPr lang="ko-KR" altLang="en-US" sz="2800" dirty="0" smtClean="0">
              <a:latin typeface="Calibri" charset="0"/>
            </a:endParaRPr>
          </a:p>
          <a:p>
            <a:pPr marL="457200" lvl="0" indent="-457200" defTabSz="914400" latinLnBrk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2"/>
              </a:buBlip>
            </a:pP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norobežojas no </a:t>
            </a:r>
            <a:r>
              <a:rPr lang="en-US" altLang="ko-KR" sz="2800" dirty="0" err="1" smtClean="0">
                <a:solidFill>
                  <a:srgbClr val="000000"/>
                </a:solidFill>
                <a:latin typeface="Calibri" charset="0"/>
              </a:rPr>
              <a:t>citiem</a:t>
            </a:r>
            <a:r>
              <a:rPr lang="en-US" altLang="ko-KR" sz="2800" dirty="0" smtClean="0">
                <a:solidFill>
                  <a:srgbClr val="000000"/>
                </a:solidFill>
                <a:latin typeface="Calibri" charset="0"/>
              </a:rPr>
              <a:t>...</a:t>
            </a:r>
            <a:endParaRPr lang="ko-KR" altLang="en-US" sz="2800" dirty="0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Palīdzības iespējas: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153400" cy="46021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lv-LV" dirty="0" smtClean="0"/>
              <a:t>Brīdināt par pieskārieniem - šim bērnam apskāviens var būt vairāk sāpīgs, nekā patīkams.</a:t>
            </a:r>
            <a:endParaRPr lang="en-US" dirty="0" smtClean="0"/>
          </a:p>
          <a:p>
            <a:pPr lvl="0">
              <a:buNone/>
            </a:pPr>
            <a:r>
              <a:rPr lang="lv-LV" dirty="0" smtClean="0"/>
              <a:t>Ļaut un mācīt sevi aprūpēt pašam.</a:t>
            </a:r>
            <a:endParaRPr lang="en-US" dirty="0" smtClean="0"/>
          </a:p>
          <a:p>
            <a:pPr>
              <a:buNone/>
            </a:pPr>
            <a:r>
              <a:rPr lang="lv-LV" dirty="0" smtClean="0"/>
              <a:t>Pakāpeniski iepazīstināt ar dažādām faktūrām, materiāliem</a:t>
            </a:r>
          </a:p>
          <a:p>
            <a:pPr>
              <a:buNone/>
            </a:pPr>
            <a:r>
              <a:rPr lang="lv-LV" dirty="0" smtClean="0"/>
              <a:t>Dot atpūtas iespējas</a:t>
            </a:r>
            <a:r>
              <a:rPr lang="it-IT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600" dirty="0" smtClean="0"/>
              <a:t>Paaugstināts jutīgums – palīdzības iespējas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Atļaut vilkt konkrētus apģērbus</a:t>
            </a:r>
          </a:p>
          <a:p>
            <a:r>
              <a:rPr lang="lv-LV" dirty="0" smtClean="0"/>
              <a:t>Atļaut spēlēties ar </a:t>
            </a:r>
            <a:r>
              <a:rPr lang="lv-LV" dirty="0" err="1" smtClean="0"/>
              <a:t>mīļmantiņu</a:t>
            </a:r>
            <a:r>
              <a:rPr lang="lv-LV" dirty="0" smtClean="0"/>
              <a:t>, </a:t>
            </a:r>
            <a:r>
              <a:rPr lang="lv-LV" dirty="0" err="1" smtClean="0"/>
              <a:t>sensoro</a:t>
            </a:r>
            <a:r>
              <a:rPr lang="lv-LV" dirty="0" smtClean="0"/>
              <a:t> bumbu</a:t>
            </a:r>
          </a:p>
          <a:p>
            <a:r>
              <a:rPr lang="lv-LV" dirty="0" smtClean="0"/>
              <a:t>Dot alternatīvo nodarbošanos sarakstu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AttÄlu rezultÄti vaicÄjumam âdifferent sensory ball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85454"/>
            <a:ext cx="4859091" cy="3491347"/>
          </a:xfrm>
          <a:prstGeom prst="rect">
            <a:avLst/>
          </a:prstGeom>
          <a:noFill/>
        </p:spPr>
      </p:pic>
      <p:pic>
        <p:nvPicPr>
          <p:cNvPr id="5" name="Picture 6" descr="AttÄlu rezultÄ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066800"/>
            <a:ext cx="4267200" cy="4267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tÄlu rezultÄti vaicÄjumam âdifferent sensory ball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495800" cy="4495800"/>
          </a:xfrm>
          <a:prstGeom prst="rect">
            <a:avLst/>
          </a:prstGeom>
          <a:noFill/>
        </p:spPr>
      </p:pic>
      <p:pic>
        <p:nvPicPr>
          <p:cNvPr id="68616" name="Picture 8" descr="https://www.sensorytoywarehouse.com/image/cache/catalog/products/balls/squeeze%20stress%20ball-500x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4800" b="1" dirty="0" smtClean="0">
                <a:latin typeface="+mn-lt"/>
                <a:ea typeface="+mn-ea"/>
                <a:cs typeface="+mn-cs"/>
              </a:rPr>
              <a:t>TAUSTE</a:t>
            </a:r>
            <a:r>
              <a:rPr lang="lv-LV" sz="4800" dirty="0" smtClean="0">
                <a:latin typeface="+mn-lt"/>
                <a:ea typeface="+mn-ea"/>
                <a:cs typeface="+mn-cs"/>
              </a:rPr>
              <a:t> - pazemināts jutīgums</a:t>
            </a:r>
            <a:endParaRPr lang="en-US" sz="48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lv-LV" dirty="0" smtClean="0"/>
              <a:t>Ir nepieciešamība cieši saspiest lietas (vai citus cilvēkus), pirms rodas jebkura pieskāriena sajūta;</a:t>
            </a:r>
            <a:endParaRPr lang="en-US" dirty="0" smtClean="0"/>
          </a:p>
          <a:p>
            <a:pPr lvl="0">
              <a:buNone/>
            </a:pPr>
            <a:r>
              <a:rPr lang="lv-LV" dirty="0" smtClean="0"/>
              <a:t>Ir augsts sāpju slieksnis;</a:t>
            </a:r>
            <a:endParaRPr lang="en-US" dirty="0" smtClean="0"/>
          </a:p>
          <a:p>
            <a:pPr lvl="0">
              <a:buNone/>
            </a:pPr>
            <a:r>
              <a:rPr lang="lv-LV" dirty="0" smtClean="0"/>
              <a:t>Var savainot sevi;</a:t>
            </a:r>
          </a:p>
          <a:p>
            <a:pPr lvl="0">
              <a:buNone/>
            </a:pPr>
            <a:r>
              <a:rPr lang="lv-LV" dirty="0" smtClean="0"/>
              <a:t>Patīk sevi apzīmēt;</a:t>
            </a:r>
            <a:endParaRPr lang="en-US" dirty="0" smtClean="0"/>
          </a:p>
          <a:p>
            <a:pPr lvl="0">
              <a:buNone/>
            </a:pPr>
            <a:r>
              <a:rPr lang="lv-LV" dirty="0" smtClean="0"/>
              <a:t>Patīk smagi priekšmeti (piemēram, smagi pārklāji, zem kā noslēpties).</a:t>
            </a:r>
            <a:endParaRPr lang="en-US" dirty="0" smtClean="0"/>
          </a:p>
          <a:p>
            <a:pPr>
              <a:buNone/>
            </a:pPr>
            <a:r>
              <a:rPr lang="lv-LV" dirty="0" smtClean="0"/>
              <a:t>Neizjūt savu ķermeni pilnībā</a:t>
            </a:r>
          </a:p>
          <a:p>
            <a:pPr>
              <a:buNone/>
            </a:pPr>
            <a:r>
              <a:rPr lang="lv-LV" dirty="0" smtClean="0"/>
              <a:t>Vēlme pieskarties konkrētai vietai vai cilvēkam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AttÄlu rezultÄti vaicÄjumam âkid hiding under carpet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75438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Pazemināts jutīgums - risinājumi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638800" cy="4373563"/>
          </a:xfrm>
        </p:spPr>
        <p:txBody>
          <a:bodyPr/>
          <a:lstStyle/>
          <a:p>
            <a:r>
              <a:rPr lang="lv-LV" dirty="0" smtClean="0"/>
              <a:t>Rūpīgi pārdomāt atrašanās vietu starp bērniem;</a:t>
            </a:r>
          </a:p>
          <a:p>
            <a:r>
              <a:rPr lang="lv-LV" dirty="0" smtClean="0"/>
              <a:t>Dot </a:t>
            </a:r>
            <a:r>
              <a:rPr lang="lv-LV" dirty="0" err="1" smtClean="0"/>
              <a:t>sensoro</a:t>
            </a:r>
            <a:r>
              <a:rPr lang="lv-LV" dirty="0" smtClean="0"/>
              <a:t> bumbu, citas </a:t>
            </a:r>
            <a:r>
              <a:rPr lang="lv-LV" dirty="0" err="1" smtClean="0"/>
              <a:t>mīļmantiņas</a:t>
            </a:r>
            <a:r>
              <a:rPr lang="lv-LV" dirty="0" smtClean="0"/>
              <a:t> bērnam;</a:t>
            </a:r>
          </a:p>
          <a:p>
            <a:r>
              <a:rPr lang="lv-LV" dirty="0" smtClean="0"/>
              <a:t>Iedot sarakstu ar vietām atpūtai brīvajos brīžos;</a:t>
            </a:r>
            <a:endParaRPr lang="en-US" dirty="0"/>
          </a:p>
        </p:txBody>
      </p:sp>
      <p:pic>
        <p:nvPicPr>
          <p:cNvPr id="25606" name="Picture 6" descr="AttÄlu rezultÄti vaicÄjumam âkinetic sandâ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143000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792162"/>
          </a:xfrm>
        </p:spPr>
        <p:txBody>
          <a:bodyPr>
            <a:normAutofit fontScale="90000"/>
          </a:bodyPr>
          <a:lstStyle/>
          <a:p>
            <a:r>
              <a:rPr lang="lv-LV" b="1" dirty="0" smtClean="0"/>
              <a:t>DZIRDE</a:t>
            </a:r>
            <a:r>
              <a:rPr lang="lv-LV" dirty="0" smtClean="0"/>
              <a:t> – paaugstināts jutīgums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lv-LV" sz="3100" dirty="0" smtClean="0"/>
              <a:t>Troksni uztver saasināti un skaņas kļūst izkropļotas un juceklīgas;</a:t>
            </a:r>
            <a:endParaRPr lang="en-US" sz="3100" dirty="0" smtClean="0"/>
          </a:p>
          <a:p>
            <a:pPr lvl="0">
              <a:buNone/>
            </a:pPr>
            <a:r>
              <a:rPr lang="lv-LV" sz="3100" dirty="0" smtClean="0"/>
              <a:t>Var būt īpaša jutība pret skaņām, sarunas var dzirdēt no liela attāluma;</a:t>
            </a:r>
            <a:endParaRPr lang="en-US" sz="3100" dirty="0" smtClean="0"/>
          </a:p>
          <a:p>
            <a:pPr lvl="0">
              <a:buNone/>
            </a:pPr>
            <a:r>
              <a:rPr lang="lv-LV" sz="3100" dirty="0" smtClean="0"/>
              <a:t>Ja apkārt ir troksnis, ir grūti koncentrēties un atšķirt vajadzīgās skaņas;</a:t>
            </a:r>
          </a:p>
          <a:p>
            <a:pPr lvl="0">
              <a:buNone/>
            </a:pPr>
            <a:r>
              <a:rPr lang="lv-LV" sz="3100" dirty="0" smtClean="0"/>
              <a:t>Var neatpazīt skaņas</a:t>
            </a:r>
            <a:r>
              <a:rPr lang="lv-LV" dirty="0" smtClean="0"/>
              <a:t>;</a:t>
            </a:r>
          </a:p>
          <a:p>
            <a:pPr>
              <a:buNone/>
            </a:pPr>
            <a:r>
              <a:rPr lang="lv-LV" dirty="0" smtClean="0"/>
              <a:t>Atsevišķas skaņas pat sagādā fiziskas sāpes.</a:t>
            </a:r>
            <a:endParaRPr lang="en-US" dirty="0"/>
          </a:p>
        </p:txBody>
      </p:sp>
      <p:pic>
        <p:nvPicPr>
          <p:cNvPr id="7" name="Picture 6" descr="dzird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124200"/>
            <a:ext cx="2209800" cy="3310796"/>
          </a:xfrm>
          <a:prstGeom prst="rect">
            <a:avLst/>
          </a:prstGeom>
        </p:spPr>
      </p:pic>
      <p:pic>
        <p:nvPicPr>
          <p:cNvPr id="8" name="Picture 7" descr="download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06500"/>
            <a:ext cx="2799461" cy="207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AttÄlu rezultÄti vaicÄjumam ânoisy naighbursâ"/>
          <p:cNvPicPr>
            <a:picLocks noChangeAspect="1" noChangeArrowheads="1"/>
          </p:cNvPicPr>
          <p:nvPr/>
        </p:nvPicPr>
        <p:blipFill>
          <a:blip r:embed="rId3" cstate="print"/>
          <a:srcRect r="24743"/>
          <a:stretch>
            <a:fillRect/>
          </a:stretch>
        </p:blipFill>
        <p:spPr bwMode="auto">
          <a:xfrm>
            <a:off x="2322813" y="533400"/>
            <a:ext cx="6821187" cy="5105400"/>
          </a:xfrm>
          <a:prstGeom prst="rect">
            <a:avLst/>
          </a:prstGeom>
          <a:noFill/>
        </p:spPr>
      </p:pic>
      <p:pic>
        <p:nvPicPr>
          <p:cNvPr id="73736" name="Picture 8" descr="AttÄlu rezultÄti vaicÄjumam ânoisy naighbursâ"/>
          <p:cNvPicPr>
            <a:picLocks noChangeAspect="1" noChangeArrowheads="1"/>
          </p:cNvPicPr>
          <p:nvPr/>
        </p:nvPicPr>
        <p:blipFill>
          <a:blip r:embed="rId4" cstate="print"/>
          <a:srcRect l="22000" r="33000" b="1253"/>
          <a:stretch>
            <a:fillRect/>
          </a:stretch>
        </p:blipFill>
        <p:spPr bwMode="auto">
          <a:xfrm>
            <a:off x="0" y="533400"/>
            <a:ext cx="35052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/>
              <a:t>DZIRDE</a:t>
            </a:r>
            <a:r>
              <a:rPr lang="lv-LV" dirty="0" smtClean="0"/>
              <a:t> - izpausmes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876800" cy="4602163"/>
          </a:xfrm>
        </p:spPr>
        <p:txBody>
          <a:bodyPr/>
          <a:lstStyle/>
          <a:p>
            <a:r>
              <a:rPr lang="lv-LV" dirty="0" smtClean="0"/>
              <a:t>Šūpojas, ilgi skatās uz vienu punktu;</a:t>
            </a:r>
          </a:p>
          <a:p>
            <a:r>
              <a:rPr lang="lv-LV" dirty="0" smtClean="0"/>
              <a:t>Skrien vai riņķo pa telpu;</a:t>
            </a:r>
          </a:p>
          <a:p>
            <a:r>
              <a:rPr lang="lv-LV" dirty="0" smtClean="0"/>
              <a:t>Atsakās ieiet konkrētās telpās;</a:t>
            </a:r>
          </a:p>
          <a:p>
            <a:r>
              <a:rPr lang="lv-LV" dirty="0" smtClean="0"/>
              <a:t>Spiež ausis ciet ar rokām. </a:t>
            </a:r>
          </a:p>
          <a:p>
            <a:endParaRPr lang="en-US" dirty="0"/>
          </a:p>
        </p:txBody>
      </p:sp>
      <p:pic>
        <p:nvPicPr>
          <p:cNvPr id="23556" name="Picture 4" descr="AttÄlu rezultÄti vaicÄjumam âkid doesn't goes into roomâ"/>
          <p:cNvPicPr>
            <a:picLocks noChangeAspect="1" noChangeArrowheads="1"/>
          </p:cNvPicPr>
          <p:nvPr/>
        </p:nvPicPr>
        <p:blipFill>
          <a:blip r:embed="rId2" cstate="print"/>
          <a:srcRect l="27381" r="25000"/>
          <a:stretch>
            <a:fillRect/>
          </a:stretch>
        </p:blipFill>
        <p:spPr bwMode="auto">
          <a:xfrm>
            <a:off x="5715000" y="1524000"/>
            <a:ext cx="3048000" cy="4267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Älu rezultÄti vaicÄjumam âweeping kid under the tableâ"/>
          <p:cNvPicPr>
            <a:picLocks noChangeAspect="1" noChangeArrowheads="1"/>
          </p:cNvPicPr>
          <p:nvPr/>
        </p:nvPicPr>
        <p:blipFill>
          <a:blip r:embed="rId3" cstate="print"/>
          <a:srcRect l="5002" r="3286"/>
          <a:stretch>
            <a:fillRect/>
          </a:stretch>
        </p:blipFill>
        <p:spPr bwMode="auto">
          <a:xfrm>
            <a:off x="457200" y="304800"/>
            <a:ext cx="8382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600" dirty="0" smtClean="0"/>
              <a:t>Paaugstināts dzirdes jutīgums – </a:t>
            </a:r>
            <a:r>
              <a:rPr lang="lv-LV" sz="3600" b="1" dirty="0" smtClean="0"/>
              <a:t>ko darīt?</a:t>
            </a:r>
            <a:endParaRPr lang="lv-LV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lv-LV" dirty="0" smtClean="0"/>
              <a:t>Rūpīgi izvēlēties sēdvietu</a:t>
            </a:r>
          </a:p>
          <a:p>
            <a:r>
              <a:rPr lang="lv-LV" dirty="0" smtClean="0"/>
              <a:t>Aizvērt durvis/logus, lai samazinātu ārējos trokšņus;</a:t>
            </a:r>
          </a:p>
          <a:p>
            <a:r>
              <a:rPr lang="lv-LV" dirty="0" smtClean="0"/>
              <a:t>Likvidēt liekos trokšņus;</a:t>
            </a:r>
          </a:p>
          <a:p>
            <a:r>
              <a:rPr lang="en-US" dirty="0" smtClean="0"/>
              <a:t>P</a:t>
            </a:r>
            <a:r>
              <a:rPr lang="lv-LV" dirty="0" smtClean="0"/>
              <a:t>atstāvīgā darba laikā ļaut izmantot austiņas/ausu aizbāžņus;</a:t>
            </a:r>
          </a:p>
          <a:p>
            <a:r>
              <a:rPr lang="lv-LV" dirty="0" smtClean="0"/>
              <a:t>Krēslu kājām uzlikt mīkstus spilventiņus</a:t>
            </a:r>
          </a:p>
          <a:p>
            <a:r>
              <a:rPr lang="en-US" dirty="0" smtClean="0"/>
              <a:t>V</a:t>
            </a:r>
            <a:r>
              <a:rPr lang="lv-LV" dirty="0" smtClean="0"/>
              <a:t>ienoties par saziņas signāliem.</a:t>
            </a:r>
          </a:p>
          <a:p>
            <a:r>
              <a:rPr lang="lv-LV" dirty="0" smtClean="0"/>
              <a:t>Dot iespēju atpūsties kādā klusākā vietā</a:t>
            </a:r>
          </a:p>
          <a:p>
            <a:r>
              <a:rPr lang="lv-LV" dirty="0" smtClean="0"/>
              <a:t>Ausu aizbāžņi / </a:t>
            </a:r>
            <a:r>
              <a:rPr lang="lv-LV" dirty="0" err="1" smtClean="0"/>
              <a:t>audioaustiņas</a:t>
            </a:r>
            <a:r>
              <a:rPr lang="lv-LV" dirty="0" smtClean="0"/>
              <a:t> / mūzikas klausīšanās.</a:t>
            </a:r>
          </a:p>
          <a:p>
            <a:r>
              <a:rPr lang="lv-LV" dirty="0" smtClean="0"/>
              <a:t>Brīdināt par sagaidāmiem trokšņiem </a:t>
            </a:r>
          </a:p>
          <a:p>
            <a:endParaRPr lang="lv-LV" dirty="0" smtClean="0"/>
          </a:p>
        </p:txBody>
      </p:sp>
    </p:spTree>
    <p:extLst>
      <p:ext uri="{BB962C8B-B14F-4D97-AF65-F5344CB8AC3E}">
        <p14:creationId xmlns="" xmlns:p14="http://schemas.microsoft.com/office/powerpoint/2010/main" val="30080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ttÄlu rezultÄti vaicÄjumam âkid wearing headphone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62000"/>
            <a:ext cx="7780179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b="1" dirty="0" smtClean="0"/>
              <a:t>DZIRDE</a:t>
            </a:r>
            <a:r>
              <a:rPr lang="lv-LV" sz="4000" dirty="0" smtClean="0"/>
              <a:t> - pazemināts jutīgums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602163"/>
          </a:xfrm>
        </p:spPr>
        <p:txBody>
          <a:bodyPr/>
          <a:lstStyle/>
          <a:p>
            <a:pPr lvl="0">
              <a:buNone/>
            </a:pPr>
            <a:r>
              <a:rPr lang="lv-LV" sz="2500" dirty="0" smtClean="0"/>
              <a:t>Skaņas var dzirdēt tikai vienā ausī, otrā ausī ir tikai daļēja dzirde vai arī nav dzirdes vispār;</a:t>
            </a:r>
            <a:endParaRPr lang="en-US" sz="2500" dirty="0" smtClean="0"/>
          </a:p>
          <a:p>
            <a:pPr lvl="0">
              <a:buNone/>
            </a:pPr>
            <a:r>
              <a:rPr lang="lv-LV" sz="2500" dirty="0" smtClean="0"/>
              <a:t>Var neatpazīt noteiktas skaņas;</a:t>
            </a:r>
            <a:endParaRPr lang="en-US" sz="2500" dirty="0" smtClean="0"/>
          </a:p>
          <a:p>
            <a:pPr lvl="0">
              <a:buNone/>
            </a:pPr>
            <a:r>
              <a:rPr lang="lv-LV" sz="2500" dirty="0" smtClean="0"/>
              <a:t>Var patikt pārpildītas, trokšņainas vietas, durvju virināšana un priekšmetu radīti trokšņi.</a:t>
            </a:r>
            <a:endParaRPr lang="en-US" sz="2500" dirty="0" smtClean="0"/>
          </a:p>
          <a:p>
            <a:endParaRPr lang="en-US" dirty="0"/>
          </a:p>
        </p:txBody>
      </p:sp>
      <p:pic>
        <p:nvPicPr>
          <p:cNvPr id="21508" name="Picture 4" descr="AttÄlu rezultÄti vaicÄjumam âkid opening door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752600"/>
            <a:ext cx="3190875" cy="271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4000" dirty="0" smtClean="0"/>
              <a:t>Dzirde – pazemināts jutīgums – </a:t>
            </a:r>
            <a:r>
              <a:rPr lang="lv-LV" sz="4000" b="1" dirty="0" smtClean="0"/>
              <a:t>ko darīt?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2971800" cy="4068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v-LV" sz="2800" dirty="0" smtClean="0"/>
              <a:t>Kopā ar verbālo informāciju izmantot vizuālo atbalstu.</a:t>
            </a:r>
            <a:endParaRPr lang="en-US" sz="2800" dirty="0" smtClean="0"/>
          </a:p>
          <a:p>
            <a:endParaRPr lang="en-US" sz="3600" dirty="0"/>
          </a:p>
        </p:txBody>
      </p:sp>
      <p:pic>
        <p:nvPicPr>
          <p:cNvPr id="20484" name="Picture 4" descr="AttÄlu rezultÄti vaicÄjumam âvisual support for children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59108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10400" cy="792162"/>
          </a:xfrm>
        </p:spPr>
        <p:txBody>
          <a:bodyPr>
            <a:noAutofit/>
          </a:bodyPr>
          <a:lstStyle/>
          <a:p>
            <a:r>
              <a:rPr lang="lv-LV" sz="4000" dirty="0" smtClean="0"/>
              <a:t>Paaugstināts </a:t>
            </a:r>
            <a:r>
              <a:rPr lang="lv-LV" sz="4000" b="1" dirty="0" smtClean="0"/>
              <a:t>REDZES</a:t>
            </a:r>
            <a:r>
              <a:rPr lang="lv-LV" sz="4000" dirty="0" smtClean="0"/>
              <a:t> jutīgums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lv-LV" dirty="0" smtClean="0"/>
              <a:t>Izkropļota redzes uztvere: spilgta, spoža gaisma var radīt sajūtu, ka priekšmeti lēkā apkārt;</a:t>
            </a:r>
            <a:endParaRPr lang="en-US" dirty="0" smtClean="0"/>
          </a:p>
          <a:p>
            <a:pPr lvl="0">
              <a:buNone/>
            </a:pPr>
            <a:r>
              <a:rPr lang="lv-LV" dirty="0" smtClean="0"/>
              <a:t>Tēli var būt fragmentēti;</a:t>
            </a:r>
            <a:endParaRPr lang="en-US" dirty="0" smtClean="0"/>
          </a:p>
          <a:p>
            <a:pPr lvl="0">
              <a:buNone/>
            </a:pPr>
            <a:r>
              <a:rPr lang="lv-LV" dirty="0" smtClean="0"/>
              <a:t>Vieglāk un patīkamāk ir raudzīties uz detaļām, nevis uz kopainu.</a:t>
            </a:r>
            <a:endParaRPr lang="en-US" dirty="0" smtClean="0"/>
          </a:p>
          <a:p>
            <a:endParaRPr lang="lv-LV" dirty="0"/>
          </a:p>
        </p:txBody>
      </p:sp>
      <p:pic>
        <p:nvPicPr>
          <p:cNvPr id="6" name="Picture 5" descr="redze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1" y="3048000"/>
            <a:ext cx="2517059" cy="1885365"/>
          </a:xfrm>
          <a:prstGeom prst="rect">
            <a:avLst/>
          </a:prstGeom>
        </p:spPr>
      </p:pic>
      <p:pic>
        <p:nvPicPr>
          <p:cNvPr id="7" name="Picture 6" descr="download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2" y="1219200"/>
            <a:ext cx="2517058" cy="1861273"/>
          </a:xfrm>
          <a:prstGeom prst="rect">
            <a:avLst/>
          </a:prstGeom>
        </p:spPr>
      </p:pic>
      <p:pic>
        <p:nvPicPr>
          <p:cNvPr id="8" name="Picture 7" descr="2207748365_f851029338_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1" y="4724400"/>
            <a:ext cx="2517059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715645"/>
          </a:xfrm>
        </p:spPr>
        <p:txBody>
          <a:bodyPr>
            <a:normAutofit fontScale="90000"/>
          </a:bodyPr>
          <a:lstStyle/>
          <a:p>
            <a:r>
              <a:rPr lang="lv-LV" b="1" dirty="0" smtClean="0"/>
              <a:t>REDZE</a:t>
            </a:r>
            <a:r>
              <a:rPr lang="lv-LV" dirty="0" smtClean="0"/>
              <a:t> – </a:t>
            </a:r>
            <a:r>
              <a:rPr lang="lv-LV" dirty="0"/>
              <a:t>paaugstināts jutīgums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30235" cy="4526915"/>
          </a:xfrm>
        </p:spPr>
        <p:txBody>
          <a:bodyPr wrap="square" lIns="91440" tIns="45720" rIns="91440" bIns="45720" anchor="t"/>
          <a:lstStyle/>
          <a:p>
            <a:r>
              <a:rPr lang="lv-LV" dirty="0" smtClean="0"/>
              <a:t>Spilgtas lampas</a:t>
            </a:r>
          </a:p>
          <a:p>
            <a:r>
              <a:rPr lang="lv-LV" dirty="0" err="1" smtClean="0"/>
              <a:t>Atspīdumi</a:t>
            </a:r>
            <a:endParaRPr lang="lv-LV" dirty="0" smtClean="0"/>
          </a:p>
          <a:p>
            <a:r>
              <a:rPr lang="lv-LV" dirty="0" smtClean="0"/>
              <a:t>Raibi raksti</a:t>
            </a:r>
          </a:p>
          <a:p>
            <a:r>
              <a:rPr lang="en-US" dirty="0" smtClean="0"/>
              <a:t>S</a:t>
            </a:r>
            <a:r>
              <a:rPr lang="lv-LV" dirty="0" err="1" smtClean="0"/>
              <a:t>pilgtas</a:t>
            </a:r>
            <a:r>
              <a:rPr lang="lv-LV" dirty="0" smtClean="0"/>
              <a:t> krāsas</a:t>
            </a:r>
          </a:p>
          <a:p>
            <a:r>
              <a:rPr lang="lv-LV" dirty="0" smtClean="0"/>
              <a:t>Slikta orientēšanās telpā</a:t>
            </a:r>
          </a:p>
          <a:p>
            <a:r>
              <a:rPr lang="en-US" dirty="0" smtClean="0"/>
              <a:t>T</a:t>
            </a:r>
            <a:r>
              <a:rPr lang="lv-LV" dirty="0" err="1" smtClean="0"/>
              <a:t>endence</a:t>
            </a:r>
            <a:r>
              <a:rPr lang="lv-LV" dirty="0" smtClean="0"/>
              <a:t> ievērot detaļas</a:t>
            </a:r>
          </a:p>
          <a:p>
            <a:r>
              <a:rPr lang="en-US" dirty="0" smtClean="0"/>
              <a:t>S</a:t>
            </a:r>
            <a:r>
              <a:rPr lang="lv-LV" dirty="0" smtClean="0"/>
              <a:t>likta dziļuma uztvere</a:t>
            </a:r>
          </a:p>
          <a:p>
            <a:pPr marL="342900" indent="-342900" algn="l" defTabSz="4572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200" dirty="0" smtClean="0">
              <a:latin typeface="Calibri" charset="0"/>
            </a:endParaRPr>
          </a:p>
        </p:txBody>
      </p:sp>
      <p:pic>
        <p:nvPicPr>
          <p:cNvPr id="18436" name="Picture 4" descr="Multicolored Sequin Lot"/>
          <p:cNvPicPr>
            <a:picLocks noChangeAspect="1" noChangeArrowheads="1"/>
          </p:cNvPicPr>
          <p:nvPr/>
        </p:nvPicPr>
        <p:blipFill>
          <a:blip r:embed="rId3" cstate="print"/>
          <a:srcRect l="5882" r="13725"/>
          <a:stretch>
            <a:fillRect/>
          </a:stretch>
        </p:blipFill>
        <p:spPr bwMode="auto">
          <a:xfrm rot="10800000">
            <a:off x="5486400" y="1219199"/>
            <a:ext cx="3124200" cy="5176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tÄlu rezultÄti vaicÄjumam âbright color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4328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715645"/>
          </a:xfrm>
        </p:spPr>
        <p:txBody>
          <a:bodyPr>
            <a:noAutofit/>
          </a:bodyPr>
          <a:lstStyle/>
          <a:p>
            <a:r>
              <a:rPr lang="lv-LV" sz="3600" dirty="0" smtClean="0"/>
              <a:t>Paaugstināts redzes jutīgums – </a:t>
            </a:r>
            <a:r>
              <a:rPr lang="lv-LV" sz="3600" b="1" dirty="0" smtClean="0"/>
              <a:t>ko darīt?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30235" cy="4526915"/>
          </a:xfrm>
        </p:spPr>
        <p:txBody>
          <a:bodyPr wrap="square" lIns="91440" tIns="45720" rIns="91440" bIns="45720" anchor="t">
            <a:normAutofit fontScale="92500" lnSpcReduction="20000"/>
          </a:bodyPr>
          <a:lstStyle/>
          <a:p>
            <a:pPr lvl="0">
              <a:buNone/>
            </a:pPr>
            <a:r>
              <a:rPr lang="lv-LV" altLang="ko-KR" dirty="0" smtClean="0">
                <a:latin typeface="Calibri" charset="0"/>
              </a:rPr>
              <a:t>Samazināt fluorescējošas / mirgojošas / </a:t>
            </a:r>
            <a:r>
              <a:rPr lang="lv-LV" altLang="ko-KR" dirty="0" err="1" smtClean="0">
                <a:latin typeface="Calibri" charset="0"/>
              </a:rPr>
              <a:t>raustīgas</a:t>
            </a:r>
            <a:r>
              <a:rPr lang="lv-LV" altLang="ko-KR" dirty="0" smtClean="0">
                <a:latin typeface="Calibri" charset="0"/>
              </a:rPr>
              <a:t> gaismas.</a:t>
            </a:r>
            <a:endParaRPr lang="en-US" altLang="ko-KR" dirty="0" smtClean="0">
              <a:latin typeface="Calibri" charset="0"/>
            </a:endParaRPr>
          </a:p>
          <a:p>
            <a:pPr lvl="0">
              <a:buNone/>
            </a:pPr>
            <a:r>
              <a:rPr lang="lv-LV" altLang="ko-KR" dirty="0" smtClean="0">
                <a:latin typeface="Calibri" charset="0"/>
              </a:rPr>
              <a:t>Nēsāt saulesbrilles.</a:t>
            </a:r>
            <a:endParaRPr lang="en-US" altLang="ko-KR" dirty="0" smtClean="0">
              <a:latin typeface="Calibri" charset="0"/>
            </a:endParaRPr>
          </a:p>
          <a:p>
            <a:pPr lvl="0">
              <a:buNone/>
            </a:pPr>
            <a:r>
              <a:rPr lang="lv-LV" altLang="ko-KR" dirty="0" smtClean="0">
                <a:latin typeface="Calibri" charset="0"/>
              </a:rPr>
              <a:t>Izmantot aptumšojošos aizkarus.</a:t>
            </a:r>
            <a:endParaRPr lang="en-US" altLang="ko-KR" dirty="0" smtClean="0">
              <a:latin typeface="Calibri" charset="0"/>
            </a:endParaRPr>
          </a:p>
          <a:p>
            <a:pPr lvl="0">
              <a:buNone/>
            </a:pPr>
            <a:r>
              <a:rPr lang="lv-LV" altLang="ko-KR" dirty="0" smtClean="0">
                <a:latin typeface="Calibri" charset="0"/>
              </a:rPr>
              <a:t>Izveidot darba telpu ar </a:t>
            </a:r>
            <a:r>
              <a:rPr lang="en-US" altLang="ko-KR" dirty="0" smtClean="0">
                <a:latin typeface="Calibri" charset="0"/>
              </a:rPr>
              <a:t>au</a:t>
            </a:r>
            <a:r>
              <a:rPr lang="lv-LV" altLang="ko-KR" dirty="0" err="1" smtClean="0">
                <a:latin typeface="Calibri" charset="0"/>
              </a:rPr>
              <a:t>gstām</a:t>
            </a:r>
            <a:r>
              <a:rPr lang="lv-LV" altLang="ko-KR" dirty="0" smtClean="0">
                <a:latin typeface="Calibri" charset="0"/>
              </a:rPr>
              <a:t> sienām vai nožogojumu, kas norobežo no traucējošiem stimuliem.</a:t>
            </a:r>
            <a:endParaRPr lang="en-US" altLang="ko-KR" dirty="0" smtClean="0">
              <a:latin typeface="Calibri" charset="0"/>
            </a:endParaRPr>
          </a:p>
          <a:p>
            <a:pPr marL="342900" indent="-342900" algn="l" defTabSz="4572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lv-LV" altLang="ko-KR" dirty="0" smtClean="0">
                <a:latin typeface="Calibri" charset="0"/>
              </a:rPr>
              <a:t>Novērst liekus </a:t>
            </a:r>
            <a:r>
              <a:rPr lang="lv-LV" altLang="ko-KR" dirty="0" err="1" smtClean="0">
                <a:latin typeface="Calibri" charset="0"/>
              </a:rPr>
              <a:t>atspīdumus</a:t>
            </a:r>
            <a:r>
              <a:rPr lang="lv-LV" altLang="ko-KR" dirty="0" smtClean="0">
                <a:latin typeface="Calibri" charset="0"/>
              </a:rPr>
              <a:t>, gaismas, nepieciešamības gadījumā gaismu izslēgt</a:t>
            </a:r>
          </a:p>
          <a:p>
            <a:pPr marL="342900" indent="-342900" algn="l" defTabSz="4572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lv-LV" altLang="ko-KR" dirty="0" smtClean="0">
                <a:latin typeface="Calibri" charset="0"/>
              </a:rPr>
              <a:t>Piemeklēt īpašu vietu klasē, kur vizuālie kairinājumi netraucē</a:t>
            </a:r>
          </a:p>
          <a:p>
            <a:pPr marL="342900" indent="-342900" algn="l" defTabSz="4572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200" dirty="0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AttÄlu rezultÄti vaicÄjumam âkid wearing sunglasse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3143250" cy="2095501"/>
          </a:xfrm>
          <a:prstGeom prst="rect">
            <a:avLst/>
          </a:prstGeom>
          <a:noFill/>
        </p:spPr>
      </p:pic>
      <p:pic>
        <p:nvPicPr>
          <p:cNvPr id="81924" name="Picture 4" descr="AttÄlu rezultÄti vaicÄjumam âblackout curtainsâ"/>
          <p:cNvPicPr>
            <a:picLocks noChangeAspect="1" noChangeArrowheads="1"/>
          </p:cNvPicPr>
          <p:nvPr/>
        </p:nvPicPr>
        <p:blipFill>
          <a:blip r:embed="rId4" cstate="print"/>
          <a:srcRect l="14737" t="2105" r="17895" b="3158"/>
          <a:stretch>
            <a:fillRect/>
          </a:stretch>
        </p:blipFill>
        <p:spPr bwMode="auto">
          <a:xfrm>
            <a:off x="4114800" y="0"/>
            <a:ext cx="4876800" cy="6858000"/>
          </a:xfrm>
          <a:prstGeom prst="rect">
            <a:avLst/>
          </a:prstGeom>
          <a:noFill/>
        </p:spPr>
      </p:pic>
      <p:pic>
        <p:nvPicPr>
          <p:cNvPr id="81926" name="Picture 6" descr="AttÄlu rezultÄti vaicÄjumam âlight switchâ"/>
          <p:cNvPicPr>
            <a:picLocks noChangeAspect="1" noChangeArrowheads="1"/>
          </p:cNvPicPr>
          <p:nvPr/>
        </p:nvPicPr>
        <p:blipFill>
          <a:blip r:embed="rId5" cstate="print"/>
          <a:srcRect l="22500" r="12500"/>
          <a:stretch>
            <a:fillRect/>
          </a:stretch>
        </p:blipFill>
        <p:spPr bwMode="auto">
          <a:xfrm>
            <a:off x="0" y="2590800"/>
            <a:ext cx="3962400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Pazemināts redzes jutīgums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lv-LV" altLang="ko-KR" sz="3000" dirty="0" smtClean="0">
                <a:latin typeface="Calibri" charset="0"/>
              </a:rPr>
              <a:t>Priekšmeti šķiet diezgan tumši  vai ir grūti uztvert kādas to pazīmes;</a:t>
            </a:r>
            <a:endParaRPr lang="en-US" altLang="ko-KR" sz="3000" dirty="0" smtClean="0">
              <a:latin typeface="Calibri" charset="0"/>
            </a:endParaRPr>
          </a:p>
          <a:p>
            <a:pPr lvl="0">
              <a:buNone/>
            </a:pPr>
            <a:r>
              <a:rPr lang="lv-LV" altLang="ko-KR" sz="3000" dirty="0" smtClean="0">
                <a:latin typeface="Calibri" charset="0"/>
              </a:rPr>
              <a:t>Centrālā redze ir aizmiglota, bet </a:t>
            </a:r>
            <a:r>
              <a:rPr lang="lv-LV" altLang="ko-KR" sz="3000" dirty="0" err="1" smtClean="0">
                <a:latin typeface="Calibri" charset="0"/>
              </a:rPr>
              <a:t>perifērā</a:t>
            </a:r>
            <a:r>
              <a:rPr lang="lv-LV" altLang="ko-KR" sz="3000" dirty="0" smtClean="0">
                <a:latin typeface="Calibri" charset="0"/>
              </a:rPr>
              <a:t> redze ir samērā asa;</a:t>
            </a:r>
            <a:endParaRPr lang="en-US" altLang="ko-KR" sz="3000" dirty="0" smtClean="0">
              <a:latin typeface="Calibri" charset="0"/>
            </a:endParaRPr>
          </a:p>
          <a:p>
            <a:pPr lvl="0">
              <a:buNone/>
            </a:pPr>
            <a:r>
              <a:rPr lang="lv-LV" altLang="ko-KR" sz="3000" dirty="0" smtClean="0">
                <a:latin typeface="Calibri" charset="0"/>
              </a:rPr>
              <a:t>Centrālais priekšmets ir pārspīlēts, bet lietas perifērijā ir neskaidras;</a:t>
            </a:r>
            <a:endParaRPr lang="en-US" altLang="ko-KR" sz="3000" dirty="0" smtClean="0">
              <a:latin typeface="Calibri" charset="0"/>
            </a:endParaRPr>
          </a:p>
          <a:p>
            <a:pPr lvl="0">
              <a:buNone/>
            </a:pPr>
            <a:r>
              <a:rPr lang="lv-LV" altLang="ko-KR" sz="3000" dirty="0" smtClean="0">
                <a:latin typeface="Calibri" charset="0"/>
              </a:rPr>
              <a:t>Vāja dziļuma uztvere, kas var radīt problēmas ar mešanu un ķeršanu, kā arī kustību neveiklību.</a:t>
            </a:r>
          </a:p>
          <a:p>
            <a:pPr lvl="0">
              <a:buNone/>
            </a:pPr>
            <a:r>
              <a:rPr lang="lv-LV" sz="2800" dirty="0" smtClean="0"/>
              <a:t>Vēlēšanas klikšķināt gaismas slēdzi</a:t>
            </a:r>
          </a:p>
          <a:p>
            <a:pPr lvl="0">
              <a:buNone/>
            </a:pPr>
            <a:r>
              <a:rPr lang="lv-LV" sz="2800" dirty="0" smtClean="0"/>
              <a:t>Grūti koncentrēties uz detaļām vai redzēt bildi kopā, </a:t>
            </a:r>
          </a:p>
          <a:p>
            <a:pPr lvl="0">
              <a:buNone/>
            </a:pPr>
            <a:r>
              <a:rPr lang="lv-LV" sz="2800" dirty="0" smtClean="0"/>
              <a:t>Redz sīkas detaļas, lapas rakstu, koka galda rakstu, netīrumus uz grīdas, slikti izmazgātu tāfeli</a:t>
            </a:r>
            <a:endParaRPr lang="en-US" altLang="ko-KR" sz="3000" dirty="0" smtClean="0">
              <a:latin typeface="Calibr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ttÄlu rezultÄti vaicÄjumam âkid kitting other kidsâ"/>
          <p:cNvPicPr>
            <a:picLocks noChangeAspect="1" noChangeArrowheads="1"/>
          </p:cNvPicPr>
          <p:nvPr/>
        </p:nvPicPr>
        <p:blipFill>
          <a:blip r:embed="rId3" cstate="print"/>
          <a:srcRect r="847"/>
          <a:stretch>
            <a:fillRect/>
          </a:stretch>
        </p:blipFill>
        <p:spPr bwMode="auto">
          <a:xfrm>
            <a:off x="227036" y="228600"/>
            <a:ext cx="8916964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AttÄlu rezultÄti vaicÄjumam âblackboard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AttÄlu rezultÄti vaicÄjumam âdirt on floor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8333483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Palīdzības iespējas: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lv-LV" dirty="0" smtClean="0"/>
              <a:t>Paplašiniet vizuālā atbalsta izmantošanu.</a:t>
            </a:r>
          </a:p>
          <a:p>
            <a:r>
              <a:rPr lang="lv-LV" dirty="0" smtClean="0"/>
              <a:t>Vizualizējiet nodarbību sarakstu</a:t>
            </a:r>
          </a:p>
          <a:p>
            <a:r>
              <a:rPr lang="lv-LV" dirty="0" smtClean="0"/>
              <a:t>Vizualizējiet uzvedības noteikumus</a:t>
            </a:r>
          </a:p>
          <a:p>
            <a:r>
              <a:rPr lang="lv-LV" dirty="0" smtClean="0"/>
              <a:t>Vizualizējiet dienas plānu</a:t>
            </a:r>
          </a:p>
          <a:p>
            <a:r>
              <a:rPr lang="lv-LV" dirty="0" smtClean="0"/>
              <a:t>Vizualizējiet stundas norisi</a:t>
            </a:r>
            <a:endParaRPr lang="en-US" dirty="0" smtClean="0"/>
          </a:p>
          <a:p>
            <a:pPr>
              <a:buNone/>
            </a:pPr>
            <a:endParaRPr lang="lv-LV" dirty="0" smtClean="0">
              <a:solidFill>
                <a:schemeClr val="accent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AttÄlu rezultÄti vaicÄjumam âday plan for kidsâ"/>
          <p:cNvPicPr>
            <a:picLocks noChangeAspect="1" noChangeArrowheads="1"/>
          </p:cNvPicPr>
          <p:nvPr/>
        </p:nvPicPr>
        <p:blipFill>
          <a:blip r:embed="rId3" cstate="print"/>
          <a:srcRect l="1693" t="2462" b="5224"/>
          <a:stretch>
            <a:fillRect/>
          </a:stretch>
        </p:blipFill>
        <p:spPr bwMode="auto">
          <a:xfrm>
            <a:off x="2362200" y="304800"/>
            <a:ext cx="442427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ree Printable: Making a simple schedule with kids - My kiddos have loved using this to help plan our days! #Quaker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"/>
            <a:ext cx="4207518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ttÄlu rezultÄti vaicÄjumam âlesson icon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33400"/>
            <a:ext cx="5715000" cy="537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10400" cy="792162"/>
          </a:xfrm>
        </p:spPr>
        <p:txBody>
          <a:bodyPr>
            <a:normAutofit fontScale="90000"/>
          </a:bodyPr>
          <a:lstStyle/>
          <a:p>
            <a:r>
              <a:rPr lang="lv-LV" b="1" dirty="0" smtClean="0"/>
              <a:t>OŽA</a:t>
            </a:r>
            <a:r>
              <a:rPr lang="lv-LV" dirty="0" smtClean="0"/>
              <a:t> – paaugstināts jutīgums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5029200"/>
          </a:xfrm>
        </p:spPr>
        <p:txBody>
          <a:bodyPr>
            <a:normAutofit/>
          </a:bodyPr>
          <a:lstStyle/>
          <a:p>
            <a:r>
              <a:rPr lang="lv-LV" dirty="0" smtClean="0"/>
              <a:t>Asa nepatika pret kādām smaržām, īpaši grūti panest sieviešu smaržas</a:t>
            </a:r>
          </a:p>
          <a:p>
            <a:r>
              <a:rPr lang="lv-LV" dirty="0" smtClean="0"/>
              <a:t>Ī</a:t>
            </a:r>
            <a:r>
              <a:rPr lang="en-US" dirty="0" err="1" smtClean="0"/>
              <a:t>paša</a:t>
            </a:r>
            <a:r>
              <a:rPr lang="en-US" dirty="0" smtClean="0"/>
              <a:t> </a:t>
            </a:r>
            <a:r>
              <a:rPr lang="en-US" dirty="0" err="1" smtClean="0"/>
              <a:t>interese</a:t>
            </a:r>
            <a:r>
              <a:rPr lang="en-US" dirty="0" smtClean="0"/>
              <a:t> par </a:t>
            </a:r>
            <a:r>
              <a:rPr lang="lv-LV" dirty="0" smtClean="0"/>
              <a:t>specifiskām </a:t>
            </a:r>
            <a:r>
              <a:rPr lang="en-US" dirty="0" err="1" smtClean="0"/>
              <a:t>smaržām</a:t>
            </a:r>
            <a:r>
              <a:rPr lang="en-US" dirty="0" smtClean="0"/>
              <a:t> (</a:t>
            </a:r>
            <a:r>
              <a:rPr lang="en-US" dirty="0" err="1" smtClean="0"/>
              <a:t>līme</a:t>
            </a:r>
            <a:r>
              <a:rPr lang="en-US" dirty="0" smtClean="0"/>
              <a:t>, </a:t>
            </a:r>
            <a:r>
              <a:rPr lang="en-US" dirty="0" err="1" smtClean="0"/>
              <a:t>gumija</a:t>
            </a:r>
            <a:r>
              <a:rPr lang="en-US" dirty="0" smtClean="0"/>
              <a:t>)</a:t>
            </a:r>
            <a:endParaRPr lang="lv-LV" dirty="0" smtClean="0"/>
          </a:p>
          <a:p>
            <a:r>
              <a:rPr lang="lv-LV" dirty="0" smtClean="0"/>
              <a:t>Priekšmetu laizīšana, košļāšana, lai sajustu to smaržu</a:t>
            </a:r>
          </a:p>
          <a:p>
            <a:r>
              <a:rPr lang="lv-LV" dirty="0" smtClean="0"/>
              <a:t>Grūtības/nespēja sajust smaržas vai taisni otrādāk - pārāk asa smaržu uztvere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ttÄlu rezultÄti vaicÄjumam âdifferent odor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399"/>
            <a:ext cx="6610220" cy="6630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AttÄlu rezultÄti vaicÄjumam âodor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838200"/>
            <a:ext cx="5829300" cy="4371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AttÄlu rezultÄti vaicÄjumam âkid lickingâ"/>
          <p:cNvPicPr>
            <a:picLocks noChangeAspect="1" noChangeArrowheads="1"/>
          </p:cNvPicPr>
          <p:nvPr/>
        </p:nvPicPr>
        <p:blipFill>
          <a:blip r:embed="rId3" cstate="print"/>
          <a:srcRect l="21284" r="8784"/>
          <a:stretch>
            <a:fillRect/>
          </a:stretch>
        </p:blipFill>
        <p:spPr bwMode="auto">
          <a:xfrm>
            <a:off x="1143000" y="457200"/>
            <a:ext cx="70104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ttÄlu rezultÄti vaicÄjumam âkid kitting other kid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371600"/>
            <a:ext cx="4762500" cy="318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/>
              <a:t>OŽA</a:t>
            </a:r>
            <a:r>
              <a:rPr lang="lv-LV" dirty="0" smtClean="0"/>
              <a:t> - izpausmes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Atteikšanās apmeklēt ēdamzāli un tualeti</a:t>
            </a:r>
          </a:p>
          <a:p>
            <a:r>
              <a:rPr lang="lv-LV" dirty="0" smtClean="0"/>
              <a:t>Atteikšanās pārģērbties sporta zāles ģērbtuvēs vai garderobēs</a:t>
            </a:r>
          </a:p>
          <a:p>
            <a:r>
              <a:rPr lang="lv-LV" dirty="0" smtClean="0"/>
              <a:t>Komentāru izteikšana par citiem</a:t>
            </a:r>
          </a:p>
          <a:p>
            <a:r>
              <a:rPr lang="lv-LV" dirty="0" smtClean="0"/>
              <a:t>Nepatīk cilvēki, kuri lietojuši stipras smaržas</a:t>
            </a:r>
          </a:p>
          <a:p>
            <a:r>
              <a:rPr lang="lv-LV" dirty="0" smtClean="0"/>
              <a:t>Nepatīk stipri smaržojošas puķes – hiacintes, piemēram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AttÄlu rezultÄti vaicÄjumam âlady smellâ"/>
          <p:cNvPicPr>
            <a:picLocks noChangeAspect="1" noChangeArrowheads="1"/>
          </p:cNvPicPr>
          <p:nvPr/>
        </p:nvPicPr>
        <p:blipFill>
          <a:blip r:embed="rId3" cstate="print"/>
          <a:srcRect l="2818" r="1182"/>
          <a:stretch>
            <a:fillRect/>
          </a:stretch>
        </p:blipFill>
        <p:spPr bwMode="auto">
          <a:xfrm>
            <a:off x="228599" y="914400"/>
            <a:ext cx="2743201" cy="1600200"/>
          </a:xfrm>
          <a:prstGeom prst="rect">
            <a:avLst/>
          </a:prstGeom>
          <a:noFill/>
        </p:spPr>
      </p:pic>
      <p:pic>
        <p:nvPicPr>
          <p:cNvPr id="100360" name="Picture 8" descr="AttÄlu rezultÄti vaicÄjumam âperfume bottleâ"/>
          <p:cNvPicPr>
            <a:picLocks noChangeAspect="1" noChangeArrowheads="1"/>
          </p:cNvPicPr>
          <p:nvPr/>
        </p:nvPicPr>
        <p:blipFill>
          <a:blip r:embed="rId4" cstate="print"/>
          <a:srcRect r="2703"/>
          <a:stretch>
            <a:fillRect/>
          </a:stretch>
        </p:blipFill>
        <p:spPr bwMode="auto">
          <a:xfrm>
            <a:off x="228600" y="2590800"/>
            <a:ext cx="2743199" cy="2819399"/>
          </a:xfrm>
          <a:prstGeom prst="rect">
            <a:avLst/>
          </a:prstGeom>
          <a:noFill/>
        </p:spPr>
      </p:pic>
      <p:pic>
        <p:nvPicPr>
          <p:cNvPr id="100362" name="Picture 10" descr="AttÄlu rezultÄti vaicÄjumam âhiacintesâ"/>
          <p:cNvPicPr>
            <a:picLocks noChangeAspect="1" noChangeArrowheads="1"/>
          </p:cNvPicPr>
          <p:nvPr/>
        </p:nvPicPr>
        <p:blipFill>
          <a:blip r:embed="rId5" cstate="print"/>
          <a:srcRect l="23767"/>
          <a:stretch>
            <a:fillRect/>
          </a:stretch>
        </p:blipFill>
        <p:spPr bwMode="auto">
          <a:xfrm>
            <a:off x="3048000" y="914400"/>
            <a:ext cx="594360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/>
              <a:t>OŽA</a:t>
            </a:r>
            <a:r>
              <a:rPr lang="lv-LV" dirty="0" smtClean="0"/>
              <a:t> – </a:t>
            </a:r>
            <a:r>
              <a:rPr lang="lv-LV" b="1" dirty="0" smtClean="0"/>
              <a:t>ko darīt?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lv-LV" dirty="0" smtClean="0"/>
              <a:t>zmantot patīkami smaržojošus priekšmetus (lai novērstu uzmanību no nepatīkamā);</a:t>
            </a:r>
          </a:p>
          <a:p>
            <a:r>
              <a:rPr lang="lv-LV" dirty="0" smtClean="0"/>
              <a:t>Vēdināt telpas</a:t>
            </a:r>
          </a:p>
          <a:p>
            <a:r>
              <a:rPr lang="lv-LV" dirty="0" smtClean="0"/>
              <a:t>Runāt par komunikāciju stilu - nedrīkst citiem teikt – tu smirdi</a:t>
            </a:r>
          </a:p>
          <a:p>
            <a:pPr marL="0" indent="0"/>
            <a:endParaRPr lang="lv-LV" dirty="0" smtClean="0"/>
          </a:p>
          <a:p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27677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AttÄlu rezultÄti vaicÄjumam âtalk with kidâ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6868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AttÄlu rezultÄti vaicÄjumam âventilate the room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85800"/>
            <a:ext cx="5829300" cy="4943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Woman Sitting While Reading A Book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"/>
            <a:ext cx="4648200" cy="619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733800" cy="838200"/>
          </a:xfrm>
        </p:spPr>
        <p:txBody>
          <a:bodyPr>
            <a:normAutofit/>
          </a:bodyPr>
          <a:lstStyle/>
          <a:p>
            <a:r>
              <a:rPr lang="lv-LV" b="1" dirty="0" smtClean="0"/>
              <a:t>GARŠA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7772400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</a:t>
            </a:r>
            <a:r>
              <a:rPr lang="lv-LV" sz="2800" dirty="0" smtClean="0"/>
              <a:t>aršas nejušana (neēdamu priekšmetu ēšana)</a:t>
            </a:r>
          </a:p>
          <a:p>
            <a:r>
              <a:rPr lang="lv-LV" sz="2800" dirty="0" smtClean="0"/>
              <a:t>Problēmas ar ēdienu konsistenci</a:t>
            </a:r>
          </a:p>
          <a:p>
            <a:r>
              <a:rPr lang="lv-LV" sz="2800" dirty="0" smtClean="0"/>
              <a:t>Atteikšanās ēst sajauktus ēdienus (rīsi ar mērci, sautējumi utt.)</a:t>
            </a:r>
          </a:p>
          <a:p>
            <a:r>
              <a:rPr lang="en-US" sz="2800" dirty="0" smtClean="0"/>
              <a:t>V</a:t>
            </a:r>
            <a:r>
              <a:rPr lang="lv-LV" sz="2800" dirty="0" smtClean="0"/>
              <a:t>ar ēst vienveidīgu pārtiku (un atteikties no jauninājumiem)</a:t>
            </a:r>
          </a:p>
          <a:p>
            <a:endParaRPr lang="lv-LV" sz="2800" dirty="0"/>
          </a:p>
        </p:txBody>
      </p:sp>
    </p:spTree>
    <p:extLst>
      <p:ext uri="{BB962C8B-B14F-4D97-AF65-F5344CB8AC3E}">
        <p14:creationId xmlns="" xmlns:p14="http://schemas.microsoft.com/office/powerpoint/2010/main" val="30792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AttÄlu rezultÄti vaicÄjumam âkid eating not food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685799"/>
            <a:ext cx="4953000" cy="4953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8" name="Picture 6" descr="AttÄlu rezultÄti vaicÄjumam âkid eating not food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5603409" cy="4205288"/>
          </a:xfrm>
          <a:prstGeom prst="rect">
            <a:avLst/>
          </a:prstGeom>
          <a:noFill/>
        </p:spPr>
      </p:pic>
      <p:pic>
        <p:nvPicPr>
          <p:cNvPr id="110596" name="Picture 4" descr="AttÄlu rezultÄti vaicÄjumam âkid eating  toysâ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33400"/>
            <a:ext cx="3964152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/>
              <a:t>GARŠA</a:t>
            </a:r>
            <a:r>
              <a:rPr lang="lv-LV" dirty="0" smtClean="0"/>
              <a:t> – </a:t>
            </a:r>
            <a:r>
              <a:rPr lang="lv-LV" b="1" dirty="0" smtClean="0"/>
              <a:t>ko darīt?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Būt tolerantam pret ēdiena izvēli;</a:t>
            </a:r>
          </a:p>
          <a:p>
            <a:r>
              <a:rPr lang="lv-LV" dirty="0" smtClean="0"/>
              <a:t>Neuzspiest dažādību ēdienkartē;</a:t>
            </a:r>
            <a:endParaRPr lang="lv-LV" dirty="0"/>
          </a:p>
          <a:p>
            <a:r>
              <a:rPr lang="en-US" dirty="0" smtClean="0"/>
              <a:t>N</a:t>
            </a:r>
            <a:r>
              <a:rPr lang="lv-LV" dirty="0" smtClean="0"/>
              <a:t>orādīt un paskaidrot, kāpēc nedrīkst ēst, košļāt dažādus priekšmetus;</a:t>
            </a:r>
          </a:p>
          <a:p>
            <a:r>
              <a:rPr lang="lv-LV" dirty="0" smtClean="0"/>
              <a:t>Piedāvāt alternatīvas;</a:t>
            </a:r>
          </a:p>
          <a:p>
            <a:r>
              <a:rPr lang="lv-LV" dirty="0" smtClean="0"/>
              <a:t>Atļaut ēst no savas pārtikas kastes;</a:t>
            </a:r>
          </a:p>
          <a:p>
            <a:r>
              <a:rPr lang="lv-LV" dirty="0" smtClean="0"/>
              <a:t>Izmantot vienu un to pašu trauku. </a:t>
            </a:r>
          </a:p>
          <a:p>
            <a:r>
              <a:rPr lang="lv-LV" dirty="0" smtClean="0"/>
              <a:t>Ēst ātrāk vai vēlāk, nevis kopā ar visiem.</a:t>
            </a:r>
          </a:p>
          <a:p>
            <a:endParaRPr lang="lv-LV" dirty="0" smtClean="0"/>
          </a:p>
        </p:txBody>
      </p:sp>
    </p:spTree>
    <p:extLst>
      <p:ext uri="{BB962C8B-B14F-4D97-AF65-F5344CB8AC3E}">
        <p14:creationId xmlns="" xmlns:p14="http://schemas.microsoft.com/office/powerpoint/2010/main" val="35969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ttÄlu rezultÄti vaicÄjumam âkid distur ather kiods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6286500" cy="628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AttÄlu rezultÄti vaicÄjumam âkid eating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5" y="1143000"/>
            <a:ext cx="7575175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AttÄlu rezultÄti vaicÄjumam âkid eating from food container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22" y="152400"/>
            <a:ext cx="8153678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sz="4800" b="1" dirty="0" smtClean="0">
                <a:solidFill>
                  <a:schemeClr val="bg1"/>
                </a:solidFill>
              </a:rPr>
              <a:t>Sensorā pārslodze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800" y="914400"/>
            <a:ext cx="7086600" cy="4602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err="1" smtClean="0"/>
              <a:t>Izmainīts</a:t>
            </a:r>
            <a:r>
              <a:rPr lang="en-US" dirty="0" smtClean="0"/>
              <a:t> </a:t>
            </a:r>
            <a:r>
              <a:rPr lang="en-US" dirty="0" err="1" smtClean="0"/>
              <a:t>sensorais</a:t>
            </a:r>
            <a:r>
              <a:rPr lang="en-US" dirty="0" smtClean="0"/>
              <a:t> </a:t>
            </a:r>
            <a:r>
              <a:rPr lang="en-US" dirty="0" err="1" smtClean="0"/>
              <a:t>jutīgums</a:t>
            </a:r>
            <a:r>
              <a:rPr lang="en-US" dirty="0" smtClean="0"/>
              <a:t> </a:t>
            </a:r>
            <a:r>
              <a:rPr lang="en-US" dirty="0" err="1" smtClean="0"/>
              <a:t>ļoti</a:t>
            </a:r>
            <a:r>
              <a:rPr lang="en-US" dirty="0" smtClean="0"/>
              <a:t> </a:t>
            </a:r>
            <a:r>
              <a:rPr lang="en-US" dirty="0" err="1" smtClean="0"/>
              <a:t>bieži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uzvedības</a:t>
            </a:r>
            <a:r>
              <a:rPr lang="en-US" dirty="0" smtClean="0"/>
              <a:t> </a:t>
            </a:r>
            <a:r>
              <a:rPr lang="en-US" dirty="0" err="1" smtClean="0"/>
              <a:t>problēmu</a:t>
            </a:r>
            <a:r>
              <a:rPr lang="en-US" dirty="0" smtClean="0"/>
              <a:t> </a:t>
            </a:r>
            <a:r>
              <a:rPr lang="en-US" dirty="0" err="1" smtClean="0"/>
              <a:t>iemesls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err="1" smtClean="0"/>
              <a:t>Pievērsiet</a:t>
            </a:r>
            <a:r>
              <a:rPr lang="en-US" dirty="0" smtClean="0"/>
              <a:t> </a:t>
            </a:r>
            <a:r>
              <a:rPr lang="en-US" dirty="0" err="1" smtClean="0"/>
              <a:t>uzmanību</a:t>
            </a:r>
            <a:r>
              <a:rPr lang="en-US" dirty="0" smtClean="0"/>
              <a:t> </a:t>
            </a:r>
            <a:r>
              <a:rPr lang="en-US" dirty="0" err="1" smtClean="0"/>
              <a:t>videi</a:t>
            </a:r>
            <a:r>
              <a:rPr lang="en-US" dirty="0" smtClean="0"/>
              <a:t>, </a:t>
            </a:r>
            <a:r>
              <a:rPr lang="en-US" dirty="0" err="1" smtClean="0"/>
              <a:t>kurā</a:t>
            </a:r>
            <a:r>
              <a:rPr lang="en-US" dirty="0" smtClean="0"/>
              <a:t> </a:t>
            </a:r>
            <a:r>
              <a:rPr lang="en-US" dirty="0" err="1" smtClean="0"/>
              <a:t>atradīsies</a:t>
            </a:r>
            <a:r>
              <a:rPr lang="en-US" dirty="0" smtClean="0"/>
              <a:t> </a:t>
            </a:r>
            <a:r>
              <a:rPr lang="en-US" dirty="0" err="1" smtClean="0"/>
              <a:t>šis</a:t>
            </a:r>
            <a:r>
              <a:rPr lang="en-US" dirty="0" smtClean="0"/>
              <a:t> </a:t>
            </a:r>
            <a:r>
              <a:rPr lang="en-US" dirty="0" err="1" smtClean="0"/>
              <a:t>bērns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err="1" smtClean="0"/>
              <a:t>Padomājiet</a:t>
            </a:r>
            <a:r>
              <a:rPr lang="en-US" dirty="0" smtClean="0"/>
              <a:t>, </a:t>
            </a:r>
            <a:r>
              <a:rPr lang="en-US" dirty="0" err="1" smtClean="0"/>
              <a:t>ko</a:t>
            </a:r>
            <a:r>
              <a:rPr lang="en-US" dirty="0" smtClean="0"/>
              <a:t> </a:t>
            </a:r>
            <a:r>
              <a:rPr lang="en-US" dirty="0" err="1" smtClean="0"/>
              <a:t>variet</a:t>
            </a:r>
            <a:r>
              <a:rPr lang="en-US" dirty="0" smtClean="0"/>
              <a:t> </a:t>
            </a:r>
            <a:r>
              <a:rPr lang="en-US" dirty="0" err="1" smtClean="0"/>
              <a:t>mainīt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err="1" smtClean="0"/>
              <a:t>Brīdiniet</a:t>
            </a:r>
            <a:r>
              <a:rPr lang="en-US" dirty="0" smtClean="0"/>
              <a:t> par </a:t>
            </a:r>
            <a:r>
              <a:rPr lang="en-US" dirty="0" err="1" smtClean="0"/>
              <a:t>sagaidāmajiem</a:t>
            </a:r>
            <a:r>
              <a:rPr lang="en-US" dirty="0" smtClean="0"/>
              <a:t> </a:t>
            </a:r>
            <a:r>
              <a:rPr lang="en-US" dirty="0" err="1" smtClean="0"/>
              <a:t>sensorajiem</a:t>
            </a:r>
            <a:r>
              <a:rPr lang="en-US" dirty="0" smtClean="0"/>
              <a:t> </a:t>
            </a:r>
            <a:r>
              <a:rPr lang="en-US" dirty="0" err="1" smtClean="0"/>
              <a:t>kairinājumiem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err="1" smtClean="0"/>
              <a:t>Izmantojiet</a:t>
            </a:r>
            <a:r>
              <a:rPr lang="en-US" dirty="0" smtClean="0"/>
              <a:t> </a:t>
            </a:r>
            <a:r>
              <a:rPr lang="en-US" dirty="0" err="1" smtClean="0"/>
              <a:t>radoši</a:t>
            </a:r>
            <a:r>
              <a:rPr lang="en-US" dirty="0" smtClean="0"/>
              <a:t> </a:t>
            </a:r>
            <a:r>
              <a:rPr lang="en-US" dirty="0" err="1" smtClean="0"/>
              <a:t>patīkamu</a:t>
            </a:r>
            <a:r>
              <a:rPr lang="en-US" dirty="0" smtClean="0"/>
              <a:t> </a:t>
            </a:r>
            <a:r>
              <a:rPr lang="en-US" dirty="0" err="1" smtClean="0"/>
              <a:t>sensoro</a:t>
            </a:r>
            <a:r>
              <a:rPr lang="en-US" dirty="0" smtClean="0"/>
              <a:t> </a:t>
            </a:r>
            <a:r>
              <a:rPr lang="en-US" dirty="0" err="1" smtClean="0"/>
              <a:t>pieredzi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AttÄlu rezultÄti vaicÄjumam âSAFE enviroment for kidâ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4312762" cy="4648200"/>
          </a:xfrm>
          <a:prstGeom prst="rect">
            <a:avLst/>
          </a:prstGeom>
          <a:noFill/>
        </p:spPr>
      </p:pic>
      <p:pic>
        <p:nvPicPr>
          <p:cNvPr id="115716" name="Picture 4" descr="AttÄlu rezultÄti vaicÄjumam âsafe kid classroome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4191000" cy="2190750"/>
          </a:xfrm>
          <a:prstGeom prst="rect">
            <a:avLst/>
          </a:prstGeom>
          <a:noFill/>
        </p:spPr>
      </p:pic>
      <p:pic>
        <p:nvPicPr>
          <p:cNvPr id="115718" name="Picture 6" descr="AttÄlu rezultÄti vaicÄjumam âsafe zone in  classroomâ"/>
          <p:cNvPicPr>
            <a:picLocks noChangeAspect="1" noChangeArrowheads="1"/>
          </p:cNvPicPr>
          <p:nvPr/>
        </p:nvPicPr>
        <p:blipFill>
          <a:blip r:embed="rId4" cstate="print"/>
          <a:srcRect b="15455"/>
          <a:stretch>
            <a:fillRect/>
          </a:stretch>
        </p:blipFill>
        <p:spPr bwMode="auto">
          <a:xfrm>
            <a:off x="4648201" y="2971800"/>
            <a:ext cx="41910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Sensorā pārslodze – </a:t>
            </a:r>
            <a:r>
              <a:rPr lang="lv-LV" b="1" dirty="0" smtClean="0"/>
              <a:t>ko darīt?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Nepieciešams pārtraukums, turklāt tieši tad, kad bērnam tas nepieciešams un tāds, kāds viņam iedod atslodzi</a:t>
            </a:r>
          </a:p>
          <a:p>
            <a:r>
              <a:rPr lang="lv-LV" dirty="0" smtClean="0"/>
              <a:t>Atļaujiet novilkt lieko apģērbu, ja iespējams</a:t>
            </a:r>
          </a:p>
          <a:p>
            <a:r>
              <a:rPr lang="lv-LV" dirty="0" err="1" smtClean="0"/>
              <a:t>Relaksējošās</a:t>
            </a:r>
            <a:r>
              <a:rPr lang="lv-LV" dirty="0" smtClean="0"/>
              <a:t> mantiņas, </a:t>
            </a:r>
          </a:p>
          <a:p>
            <a:r>
              <a:rPr lang="lv-LV" dirty="0" smtClean="0"/>
              <a:t>Košļājamā gumija.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SaistÄ«ts attÄ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AttÄlu rezultÄti vaicÄjumam âkid take abreak in school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73" y="457200"/>
            <a:ext cx="8942227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953000"/>
            <a:ext cx="8229600" cy="1143000"/>
          </a:xfrm>
        </p:spPr>
        <p:txBody>
          <a:bodyPr>
            <a:normAutofit/>
          </a:bodyPr>
          <a:lstStyle/>
          <a:p>
            <a:r>
              <a:rPr lang="lv-LV" dirty="0" smtClean="0"/>
              <a:t>Paldies par uzmanību!</a:t>
            </a:r>
            <a:endParaRPr lang="lv-LV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22860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000" b="1" dirty="0" smtClean="0">
                <a:solidFill>
                  <a:srgbClr val="43A612"/>
                </a:solidFill>
              </a:rPr>
              <a:t>PALDIES</a:t>
            </a:r>
            <a:endParaRPr lang="lv-LV" sz="3200" b="1" dirty="0" smtClean="0">
              <a:solidFill>
                <a:srgbClr val="43A61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85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lv-LV" b="1" dirty="0" smtClean="0">
                <a:solidFill>
                  <a:schemeClr val="bg1"/>
                </a:solidFill>
              </a:rPr>
              <a:t>Ja audzināmais brīvajos brīžos...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600200"/>
            <a:ext cx="8153400" cy="4526280"/>
          </a:xfrm>
          <a:prstGeom prst="rect">
            <a:avLst/>
          </a:prstGeom>
        </p:spPr>
        <p:txBody>
          <a:bodyPr wrap="square" lIns="91440" tIns="45720" rIns="91440" bIns="45720" anchor="t"/>
          <a:lstStyle/>
          <a:p>
            <a:pPr marL="457200" lvl="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3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it kā tīšuprāt kaitina citus bērnus;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3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atsakās iziet ārā no </a:t>
            </a:r>
            <a:r>
              <a:rPr lang="lv-LV" altLang="ko-KR" sz="2500" dirty="0" smtClean="0">
                <a:solidFill>
                  <a:srgbClr val="000000"/>
                </a:solidFill>
                <a:latin typeface="Calibri" charset="0"/>
              </a:rPr>
              <a:t>telpas,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doties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uz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ēdnīcu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vai sporta zāli;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3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atsakās komunicēt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ar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ko-KR" sz="2500" dirty="0" err="1" smtClean="0">
                <a:solidFill>
                  <a:srgbClr val="000000"/>
                </a:solidFill>
                <a:latin typeface="Calibri" charset="0"/>
              </a:rPr>
              <a:t>pārējiem</a:t>
            </a: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;</a:t>
            </a:r>
            <a:endParaRPr lang="lv-LV" altLang="ko-KR" sz="2500" dirty="0" smtClean="0">
              <a:solidFill>
                <a:srgbClr val="000000"/>
              </a:solidFill>
              <a:latin typeface="Calibri" charset="0"/>
            </a:endParaRPr>
          </a:p>
          <a:p>
            <a:pPr marL="457200" lvl="0" indent="-457200">
              <a:lnSpc>
                <a:spcPct val="102000"/>
              </a:lnSpc>
              <a:buClr>
                <a:srgbClr val="000000"/>
              </a:buClr>
              <a:buBlip>
                <a:blip r:embed="rId3"/>
              </a:buBlip>
            </a:pPr>
            <a:r>
              <a:rPr lang="lv-LV" altLang="ko-KR" sz="2500" dirty="0" smtClean="0">
                <a:solidFill>
                  <a:srgbClr val="000000"/>
                </a:solidFill>
                <a:latin typeface="Calibri" charset="0"/>
              </a:rPr>
              <a:t>skraida un nav apturams;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3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nošķiras no pārējiem;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3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ir mobinga upuris;</a:t>
            </a:r>
            <a:endParaRPr lang="ko-KR" altLang="en-US" sz="2500" dirty="0" smtClean="0">
              <a:latin typeface="Calibri" charset="0"/>
            </a:endParaRPr>
          </a:p>
          <a:p>
            <a:pPr marL="457200" lvl="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Blip>
                <a:blip r:embed="rId3"/>
              </a:buBlip>
            </a:pPr>
            <a:r>
              <a:rPr lang="en-US" altLang="ko-KR" sz="2500" dirty="0" smtClean="0">
                <a:solidFill>
                  <a:srgbClr val="000000"/>
                </a:solidFill>
                <a:latin typeface="Calibri" charset="0"/>
              </a:rPr>
              <a:t>satraucas/kļūst agresīvs negaidītās situācijās...</a:t>
            </a:r>
            <a:endParaRPr lang="ko-KR" altLang="en-US" sz="25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  <a:p>
            <a:pPr marL="457200" indent="-4572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endParaRPr lang="ko-KR" altLang="en-US" sz="3200" dirty="0" smtClean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ttÄlu rezultÄti vaicÄjumam âkid sitting in class aloneâ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866775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77057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27960</TotalTime>
  <Words>1608</Words>
  <Application>Microsoft Office PowerPoint</Application>
  <PresentationFormat>On-screen Show (4:3)</PresentationFormat>
  <Paragraphs>310</Paragraphs>
  <Slides>68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UZVEDĪBAS PROBLĒMAS PIRMSSKOLĀ UN SKOLĀ   CĒLOŅSAKARĪBU MEKLĒJUMOS Sensorā uzvedība</vt:lpstr>
      <vt:lpstr>Ja audzēknis...</vt:lpstr>
      <vt:lpstr>Slide 3</vt:lpstr>
      <vt:lpstr>Slide 4</vt:lpstr>
      <vt:lpstr>Slide 5</vt:lpstr>
      <vt:lpstr>Slide 6</vt:lpstr>
      <vt:lpstr>Ja audzināmais brīvajos brīžos...</vt:lpstr>
      <vt:lpstr>Slide 8</vt:lpstr>
      <vt:lpstr>Slide 9</vt:lpstr>
      <vt:lpstr>Ja audzēknis mācību procesā...</vt:lpstr>
      <vt:lpstr>Slide 11</vt:lpstr>
      <vt:lpstr>Ja audzēknis komunikācijā...</vt:lpstr>
      <vt:lpstr>Slide 13</vt:lpstr>
      <vt:lpstr>...Tad, iespējams, ir vērts paskatīties uz bērnu ne tikai no neaudzināšanas prizmas!</vt:lpstr>
      <vt:lpstr>Slide 15</vt:lpstr>
      <vt:lpstr>TAUSTE – paaugstināts jutīgums</vt:lpstr>
      <vt:lpstr>Slide 17</vt:lpstr>
      <vt:lpstr>TAUSTE – izpausmes</vt:lpstr>
      <vt:lpstr>Slide 19</vt:lpstr>
      <vt:lpstr>Palīdzības iespējas:</vt:lpstr>
      <vt:lpstr>Paaugstināts jutīgums – palīdzības iespējas</vt:lpstr>
      <vt:lpstr>Slide 22</vt:lpstr>
      <vt:lpstr>Slide 23</vt:lpstr>
      <vt:lpstr>TAUSTE - pazemināts jutīgums</vt:lpstr>
      <vt:lpstr>Slide 25</vt:lpstr>
      <vt:lpstr>Pazemināts jutīgums - risinājumi</vt:lpstr>
      <vt:lpstr>DZIRDE – paaugstināts jutīgums</vt:lpstr>
      <vt:lpstr>Slide 28</vt:lpstr>
      <vt:lpstr>DZIRDE - izpausmes</vt:lpstr>
      <vt:lpstr>Paaugstināts dzirdes jutīgums – ko darīt?</vt:lpstr>
      <vt:lpstr>Slide 31</vt:lpstr>
      <vt:lpstr>DZIRDE - pazemināts jutīgums</vt:lpstr>
      <vt:lpstr>Dzirde – pazemināts jutīgums – ko darīt?</vt:lpstr>
      <vt:lpstr>Paaugstināts REDZES jutīgums</vt:lpstr>
      <vt:lpstr>REDZE – paaugstināts jutīgums</vt:lpstr>
      <vt:lpstr>Slide 36</vt:lpstr>
      <vt:lpstr>Paaugstināts redzes jutīgums – ko darīt?</vt:lpstr>
      <vt:lpstr>Slide 38</vt:lpstr>
      <vt:lpstr>Pazemināts redzes jutīgums</vt:lpstr>
      <vt:lpstr>Slide 40</vt:lpstr>
      <vt:lpstr>Slide 41</vt:lpstr>
      <vt:lpstr>Palīdzības iespējas:</vt:lpstr>
      <vt:lpstr>Slide 43</vt:lpstr>
      <vt:lpstr>Slide 44</vt:lpstr>
      <vt:lpstr>Slide 45</vt:lpstr>
      <vt:lpstr>OŽA – paaugstināts jutīgums</vt:lpstr>
      <vt:lpstr>Slide 47</vt:lpstr>
      <vt:lpstr>Slide 48</vt:lpstr>
      <vt:lpstr>Slide 49</vt:lpstr>
      <vt:lpstr>OŽA - izpausmes</vt:lpstr>
      <vt:lpstr>Slide 51</vt:lpstr>
      <vt:lpstr>OŽA – ko darīt?</vt:lpstr>
      <vt:lpstr>Slide 53</vt:lpstr>
      <vt:lpstr>Slide 54</vt:lpstr>
      <vt:lpstr>Slide 55</vt:lpstr>
      <vt:lpstr>GARŠA</vt:lpstr>
      <vt:lpstr>Slide 57</vt:lpstr>
      <vt:lpstr>Slide 58</vt:lpstr>
      <vt:lpstr>GARŠA – ko darīt?</vt:lpstr>
      <vt:lpstr>Slide 60</vt:lpstr>
      <vt:lpstr>Slide 61</vt:lpstr>
      <vt:lpstr>Sensorā pārslodze</vt:lpstr>
      <vt:lpstr>Slide 63</vt:lpstr>
      <vt:lpstr>Slide 64</vt:lpstr>
      <vt:lpstr>Sensorā pārslodze – ko darīt?</vt:lpstr>
      <vt:lpstr>Slide 66</vt:lpstr>
      <vt:lpstr>Slide 67</vt:lpstr>
      <vt:lpstr>Paldies par uzmanību!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Neapmierinoša uzvedība skolā. Cēloņsakarību meklējumos</dc:title>
  <dc:creator>user</dc:creator>
  <cp:lastModifiedBy>Compii</cp:lastModifiedBy>
  <cp:revision>91</cp:revision>
  <dcterms:created xsi:type="dcterms:W3CDTF">2014-02-17T11:58:12Z</dcterms:created>
  <dcterms:modified xsi:type="dcterms:W3CDTF">2019-01-08T10:58:25Z</dcterms:modified>
</cp:coreProperties>
</file>