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6" r:id="rId5"/>
    <p:sldId id="257" r:id="rId6"/>
    <p:sldId id="342" r:id="rId7"/>
    <p:sldId id="341" r:id="rId8"/>
    <p:sldId id="343" r:id="rId9"/>
    <p:sldId id="384" r:id="rId10"/>
    <p:sldId id="345" r:id="rId11"/>
    <p:sldId id="346" r:id="rId12"/>
    <p:sldId id="369" r:id="rId13"/>
    <p:sldId id="347" r:id="rId14"/>
    <p:sldId id="349" r:id="rId15"/>
    <p:sldId id="350" r:id="rId16"/>
    <p:sldId id="356" r:id="rId17"/>
    <p:sldId id="351" r:id="rId18"/>
    <p:sldId id="353" r:id="rId19"/>
    <p:sldId id="354" r:id="rId20"/>
    <p:sldId id="355" r:id="rId21"/>
    <p:sldId id="357" r:id="rId22"/>
    <p:sldId id="358" r:id="rId23"/>
    <p:sldId id="359" r:id="rId24"/>
    <p:sldId id="360" r:id="rId25"/>
    <p:sldId id="361" r:id="rId26"/>
    <p:sldId id="362" r:id="rId27"/>
    <p:sldId id="363" r:id="rId28"/>
    <p:sldId id="365" r:id="rId29"/>
    <p:sldId id="364" r:id="rId30"/>
    <p:sldId id="383" r:id="rId31"/>
    <p:sldId id="368" r:id="rId32"/>
    <p:sldId id="370" r:id="rId33"/>
    <p:sldId id="371" r:id="rId34"/>
    <p:sldId id="372" r:id="rId35"/>
    <p:sldId id="282" r:id="rId36"/>
    <p:sldId id="373" r:id="rId37"/>
    <p:sldId id="374" r:id="rId38"/>
    <p:sldId id="375" r:id="rId39"/>
    <p:sldId id="376" r:id="rId40"/>
    <p:sldId id="377" r:id="rId41"/>
    <p:sldId id="378" r:id="rId42"/>
    <p:sldId id="379" r:id="rId43"/>
    <p:sldId id="380" r:id="rId44"/>
    <p:sldId id="381" r:id="rId45"/>
    <p:sldId id="382" r:id="rId4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īlija Rudoviča" initials="ER" lastIdx="1" clrIdx="0">
    <p:extLst>
      <p:ext uri="{19B8F6BF-5375-455C-9EA6-DF929625EA0E}">
        <p15:presenceInfo xmlns:p15="http://schemas.microsoft.com/office/powerpoint/2012/main" userId="S::erudovica@edu.riga.lv::1c2037a8-dc82-4881-a9bb-0f37cbe423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131" autoAdjust="0"/>
  </p:normalViewPr>
  <p:slideViewPr>
    <p:cSldViewPr snapToGrid="0">
      <p:cViewPr varScale="1">
        <p:scale>
          <a:sx n="72" d="100"/>
          <a:sy n="72" d="100"/>
        </p:scale>
        <p:origin x="1104" y="53"/>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1E228-6227-4158-A518-77E66926DDBD}" type="datetimeFigureOut">
              <a:rPr lang="en-GB" smtClean="0"/>
              <a:t>23/05/2025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B64B61-B67B-40B0-87EE-8837B1523CE4}" type="slidenum">
              <a:rPr lang="en-GB" smtClean="0"/>
              <a:t>‹#›</a:t>
            </a:fld>
            <a:endParaRPr lang="en-GB"/>
          </a:p>
        </p:txBody>
      </p:sp>
    </p:spTree>
    <p:extLst>
      <p:ext uri="{BB962C8B-B14F-4D97-AF65-F5344CB8AC3E}">
        <p14:creationId xmlns:p14="http://schemas.microsoft.com/office/powerpoint/2010/main" val="62711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6350" y="-12736513"/>
            <a:ext cx="23969663" cy="13484226"/>
          </a:xfrm>
        </p:spPr>
      </p:sp>
      <p:sp>
        <p:nvSpPr>
          <p:cNvPr id="3" name="Notes Placeholder 2"/>
          <p:cNvSpPr>
            <a:spLocks noGrp="1"/>
          </p:cNvSpPr>
          <p:nvPr>
            <p:ph type="body" idx="1"/>
          </p:nvPr>
        </p:nvSpPr>
        <p:spPr/>
        <p:txBody>
          <a:bodyPr/>
          <a:lstStyle/>
          <a:p>
            <a:endParaRPr lang="fi-FI" b="1" strike="noStrike" dirty="0"/>
          </a:p>
        </p:txBody>
      </p:sp>
    </p:spTree>
    <p:extLst>
      <p:ext uri="{BB962C8B-B14F-4D97-AF65-F5344CB8AC3E}">
        <p14:creationId xmlns:p14="http://schemas.microsoft.com/office/powerpoint/2010/main" val="366704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i-FI" dirty="0"/>
              <a:t>Anna kymmenelle henkilölle numeropaperi A4 (1-10), jossa myös lukee ryhmän tehtävä </a:t>
            </a:r>
            <a:r>
              <a:rPr lang="fi-FI" dirty="0" err="1"/>
              <a:t>enkuksi</a:t>
            </a:r>
            <a:r>
              <a:rPr lang="fi-FI" dirty="0"/>
              <a:t> ja latviaksi.</a:t>
            </a:r>
          </a:p>
          <a:p>
            <a:endParaRPr lang="fi-FI" dirty="0"/>
          </a:p>
        </p:txBody>
      </p:sp>
    </p:spTree>
    <p:extLst>
      <p:ext uri="{BB962C8B-B14F-4D97-AF65-F5344CB8AC3E}">
        <p14:creationId xmlns:p14="http://schemas.microsoft.com/office/powerpoint/2010/main" val="1251342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3986521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wrap up this fruitful talk I want to thank you everyone for your active participation.</a:t>
            </a:r>
          </a:p>
          <a:p>
            <a:r>
              <a:rPr lang="en-US" dirty="0"/>
              <a:t>To point out a few main things to remember I want to point out again that you don’t need any magic tricks to be a safe adult.</a:t>
            </a:r>
          </a:p>
          <a:p>
            <a:endParaRPr lang="en-US" dirty="0"/>
          </a:p>
          <a:p>
            <a:r>
              <a:rPr lang="en-US" dirty="0"/>
              <a:t>Just BE A SAFE ADULT!</a:t>
            </a:r>
          </a:p>
          <a:p>
            <a:endParaRPr lang="en-US" dirty="0"/>
          </a:p>
          <a:p>
            <a:r>
              <a:rPr lang="en-US" dirty="0"/>
              <a:t>Be ready to talk about these things, accept, support and listen to children’s emotions</a:t>
            </a:r>
          </a:p>
          <a:p>
            <a:r>
              <a:rPr lang="en-US" dirty="0"/>
              <a:t>They will have the courage to turn to an adult when they have issues. </a:t>
            </a:r>
          </a:p>
          <a:p>
            <a:endParaRPr lang="fi-FI" dirty="0"/>
          </a:p>
        </p:txBody>
      </p:sp>
    </p:spTree>
    <p:extLst>
      <p:ext uri="{BB962C8B-B14F-4D97-AF65-F5344CB8AC3E}">
        <p14:creationId xmlns:p14="http://schemas.microsoft.com/office/powerpoint/2010/main" val="2715665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Teach</a:t>
            </a:r>
            <a:r>
              <a:rPr lang="fi-FI" dirty="0"/>
              <a:t> </a:t>
            </a:r>
            <a:r>
              <a:rPr lang="fi-FI" dirty="0" err="1"/>
              <a:t>the</a:t>
            </a:r>
            <a:r>
              <a:rPr lang="fi-FI" dirty="0"/>
              <a:t> </a:t>
            </a:r>
            <a:r>
              <a:rPr lang="fi-FI" dirty="0" err="1"/>
              <a:t>important</a:t>
            </a:r>
            <a:r>
              <a:rPr lang="fi-FI" dirty="0"/>
              <a:t> </a:t>
            </a:r>
            <a:r>
              <a:rPr lang="fi-FI" dirty="0" err="1"/>
              <a:t>safety</a:t>
            </a:r>
            <a:r>
              <a:rPr lang="fi-FI" dirty="0"/>
              <a:t> </a:t>
            </a:r>
            <a:r>
              <a:rPr lang="fi-FI" dirty="0" err="1"/>
              <a:t>skills</a:t>
            </a:r>
            <a:r>
              <a:rPr lang="fi-FI" dirty="0"/>
              <a:t> </a:t>
            </a:r>
            <a:r>
              <a:rPr lang="fi-FI" dirty="0" err="1"/>
              <a:t>using</a:t>
            </a:r>
            <a:r>
              <a:rPr lang="fi-FI" dirty="0"/>
              <a:t> </a:t>
            </a:r>
            <a:r>
              <a:rPr lang="fi-FI" dirty="0" err="1"/>
              <a:t>age</a:t>
            </a:r>
            <a:r>
              <a:rPr lang="fi-FI" dirty="0"/>
              <a:t> </a:t>
            </a:r>
            <a:r>
              <a:rPr lang="fi-FI" dirty="0" err="1"/>
              <a:t>appropriate</a:t>
            </a:r>
            <a:r>
              <a:rPr lang="fi-FI" dirty="0"/>
              <a:t> </a:t>
            </a:r>
            <a:r>
              <a:rPr lang="fi-FI" dirty="0" err="1"/>
              <a:t>language</a:t>
            </a:r>
            <a:r>
              <a:rPr lang="fi-FI" dirty="0"/>
              <a:t> </a:t>
            </a:r>
            <a:r>
              <a:rPr lang="fi-FI" dirty="0" err="1"/>
              <a:t>that</a:t>
            </a:r>
            <a:r>
              <a:rPr lang="fi-FI" dirty="0"/>
              <a:t> </a:t>
            </a:r>
            <a:r>
              <a:rPr lang="fi-FI" dirty="0" err="1"/>
              <a:t>children</a:t>
            </a:r>
            <a:r>
              <a:rPr lang="fi-FI" dirty="0"/>
              <a:t> </a:t>
            </a:r>
            <a:r>
              <a:rPr lang="fi-FI" dirty="0" err="1"/>
              <a:t>understand</a:t>
            </a:r>
            <a:r>
              <a:rPr lang="fi-FI" dirty="0"/>
              <a:t> and </a:t>
            </a:r>
            <a:r>
              <a:rPr lang="fi-FI" dirty="0" err="1"/>
              <a:t>are</a:t>
            </a:r>
            <a:r>
              <a:rPr lang="fi-FI" dirty="0"/>
              <a:t> </a:t>
            </a:r>
            <a:r>
              <a:rPr lang="fi-FI" dirty="0" err="1"/>
              <a:t>able</a:t>
            </a:r>
            <a:r>
              <a:rPr lang="fi-FI" dirty="0"/>
              <a:t> to </a:t>
            </a:r>
            <a:r>
              <a:rPr lang="fi-FI" dirty="0" err="1"/>
              <a:t>process</a:t>
            </a:r>
            <a:r>
              <a:rPr lang="fi-FI" dirty="0"/>
              <a:t>.</a:t>
            </a:r>
          </a:p>
        </p:txBody>
      </p:sp>
    </p:spTree>
    <p:extLst>
      <p:ext uri="{BB962C8B-B14F-4D97-AF65-F5344CB8AC3E}">
        <p14:creationId xmlns:p14="http://schemas.microsoft.com/office/powerpoint/2010/main" val="4247404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the children three-step instructions for safety. Say no, leave and tell a safe adult about it. Practice these steps in many different ways so that they become familiar and are most likely to be automatic behavior in possible real situations.</a:t>
            </a:r>
            <a:endParaRPr lang="fi-FI" dirty="0"/>
          </a:p>
        </p:txBody>
      </p:sp>
    </p:spTree>
    <p:extLst>
      <p:ext uri="{BB962C8B-B14F-4D97-AF65-F5344CB8AC3E}">
        <p14:creationId xmlns:p14="http://schemas.microsoft.com/office/powerpoint/2010/main" val="3968174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 are going to discuss about the topic of bullying and sexual harassment. </a:t>
            </a:r>
          </a:p>
          <a:p>
            <a:endParaRPr lang="en-GB" dirty="0"/>
          </a:p>
          <a:p>
            <a:r>
              <a:rPr lang="en-GB" dirty="0"/>
              <a:t>We are going through children’s development and what is important in protecting their changing minds and bodies. </a:t>
            </a:r>
          </a:p>
          <a:p>
            <a:endParaRPr lang="en-GB" dirty="0"/>
          </a:p>
          <a:p>
            <a:r>
              <a:rPr lang="en-GB" dirty="0"/>
              <a:t>We are also providing safety instructions for schools, explanation of sexual harassment or sexual violence and also how to teach important safety skills. </a:t>
            </a:r>
          </a:p>
          <a:p>
            <a:endParaRPr lang="en-GB" dirty="0"/>
          </a:p>
          <a:p>
            <a:r>
              <a:rPr lang="en-GB" dirty="0"/>
              <a:t>After our short presentation, you are going to work in groups to discuss questions or topics given by us and present the conclusions of those discussions to the whole group. </a:t>
            </a:r>
          </a:p>
          <a:p>
            <a:endParaRPr lang="en-GB" dirty="0"/>
          </a:p>
          <a:p>
            <a:r>
              <a:rPr lang="en-GB" dirty="0"/>
              <a:t>At the end of the session we will have a short learn-by-doing activity on this topic.</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Barlow Semi Condensed Medium" panose="00000606000000000000" pitchFamily="2" charset="0"/>
              </a:rPr>
              <a:t>Generally we tend to think that sexuality is a concept that is relevant only to adults or maybe teenagers,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Barlow Semi Condensed Medium" panose="00000606000000000000" pitchFamily="2" charset="0"/>
              </a:rPr>
              <a:t>but in truth, sexuality is something that develops throughout the lifespan of a person starting from early childhood.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Barlow Semi Condensed Medium" panose="00000606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Barlow Semi Condensed Medium" panose="00000606000000000000" pitchFamily="2" charset="0"/>
              </a:rPr>
              <a:t>During this workshop we will provide you some support to discuss about sexual development and safety skills regarding sexual harassment</a:t>
            </a:r>
          </a:p>
          <a:p>
            <a:endParaRPr lang="en-GB" dirty="0"/>
          </a:p>
          <a:p>
            <a:endParaRPr lang="en-GB" dirty="0"/>
          </a:p>
        </p:txBody>
      </p:sp>
      <p:sp>
        <p:nvSpPr>
          <p:cNvPr id="4" name="Slide Number Placeholder 3"/>
          <p:cNvSpPr>
            <a:spLocks noGrp="1"/>
          </p:cNvSpPr>
          <p:nvPr>
            <p:ph type="sldNum" sz="quarter" idx="5"/>
          </p:nvPr>
        </p:nvSpPr>
        <p:spPr/>
        <p:txBody>
          <a:bodyPr/>
          <a:lstStyle/>
          <a:p>
            <a:fld id="{0BF2017F-3E5A-4012-86F4-7D7F21063547}" type="slidenum">
              <a:rPr lang="es-ES" smtClean="0"/>
              <a:t>3</a:t>
            </a:fld>
            <a:endParaRPr lang="es-ES"/>
          </a:p>
        </p:txBody>
      </p:sp>
    </p:spTree>
    <p:extLst>
      <p:ext uri="{BB962C8B-B14F-4D97-AF65-F5344CB8AC3E}">
        <p14:creationId xmlns:p14="http://schemas.microsoft.com/office/powerpoint/2010/main" val="354722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important to go through this theme because sexual harassment and sexual violence are more and more common and children have to be protected from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Teachers also need to have the knowledge and tools to react and support children correctly.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Additionally, our annual KiVa survey has questions about sexual harassment, and children cannot answer truthfully if they do not understand the concept.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 that is why we have created this session and the support materials for teachers. </a:t>
            </a:r>
          </a:p>
          <a:p>
            <a:pPr marL="171450" indent="-171450">
              <a:buFont typeface="Arial" panose="020B0604020202020204" pitchFamily="34" charset="0"/>
              <a:buChar char="•"/>
            </a:pPr>
            <a:r>
              <a:rPr lang="en-US" dirty="0"/>
              <a:t>We  like to emphasize that the primary sexual education providers are parents or legal guardians, but schools should be able to support this education. </a:t>
            </a:r>
          </a:p>
          <a:p>
            <a:pPr marL="171450" indent="-171450">
              <a:buFont typeface="Arial" panose="020B0604020202020204" pitchFamily="34" charset="0"/>
              <a:buChar char="•"/>
            </a:pPr>
            <a:r>
              <a:rPr lang="en-US" dirty="0"/>
              <a:t>School personnel should be prepared to handle different kinds of situations related to sexual harassment and bullying that children might experience, </a:t>
            </a:r>
          </a:p>
          <a:p>
            <a:pPr marL="0" indent="0">
              <a:buFont typeface="Arial" panose="020B0604020202020204" pitchFamily="34" charset="0"/>
              <a:buNone/>
            </a:pPr>
            <a:r>
              <a:rPr lang="en-US" dirty="0"/>
              <a:t>because sometimes the safest adult for a child is the teacher or a staff member, or the harassment or bullying takes place in a school context. </a:t>
            </a:r>
          </a:p>
          <a:p>
            <a:endParaRPr lang="fi-FI" dirty="0"/>
          </a:p>
        </p:txBody>
      </p:sp>
    </p:spTree>
    <p:extLst>
      <p:ext uri="{BB962C8B-B14F-4D97-AF65-F5344CB8AC3E}">
        <p14:creationId xmlns:p14="http://schemas.microsoft.com/office/powerpoint/2010/main" val="3650952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Children and youth grow up surrounded by many sources of information. </a:t>
            </a:r>
          </a:p>
          <a:p>
            <a:pPr marL="0" indent="0">
              <a:buFont typeface="Arial" panose="020B0604020202020204" pitchFamily="34" charset="0"/>
              <a:buNone/>
            </a:pPr>
            <a:r>
              <a:rPr lang="en-US" dirty="0"/>
              <a:t>That is why it is important for children to initially receive information about their safety, body, development, rights, and self-protection from safe sources such as home or school. </a:t>
            </a:r>
          </a:p>
          <a:p>
            <a:pPr marL="171450" indent="-171450">
              <a:buFont typeface="Arial" panose="020B0604020202020204" pitchFamily="34" charset="0"/>
              <a:buChar char="•"/>
            </a:pPr>
            <a:r>
              <a:rPr lang="en-US" dirty="0"/>
              <a:t>Children are more and more exposed to media. </a:t>
            </a:r>
          </a:p>
          <a:p>
            <a:pPr marL="171450" indent="-171450">
              <a:buFont typeface="Arial" panose="020B0604020202020204" pitchFamily="34" charset="0"/>
              <a:buChar char="•"/>
            </a:pPr>
            <a:r>
              <a:rPr lang="en-US" dirty="0"/>
              <a:t>The values, knowledge, relationships, suggestions, or instructions offered in media may be dangerous for children. </a:t>
            </a:r>
          </a:p>
          <a:p>
            <a:pPr marL="171450" indent="-171450">
              <a:buFont typeface="Arial" panose="020B0604020202020204" pitchFamily="34" charset="0"/>
              <a:buChar char="•"/>
            </a:pPr>
            <a:r>
              <a:rPr lang="en-US" dirty="0"/>
              <a:t>Both in media and in real life children are often easily led, encouraged/provoked, or pressured into doing things unsuitable for them. </a:t>
            </a:r>
          </a:p>
          <a:p>
            <a:pPr marL="0" indent="0">
              <a:buFont typeface="Arial" panose="020B0604020202020204" pitchFamily="34" charset="0"/>
              <a:buNone/>
            </a:pPr>
            <a:r>
              <a:rPr lang="en-US" dirty="0"/>
              <a:t>These encounters can leave children in a state of anxiety.</a:t>
            </a:r>
          </a:p>
          <a:p>
            <a:pPr marL="171450" indent="-171450">
              <a:buFont typeface="Arial" panose="020B0604020202020204" pitchFamily="34" charset="0"/>
              <a:buChar char="•"/>
            </a:pPr>
            <a:r>
              <a:rPr lang="en-US" dirty="0"/>
              <a:t>Media’s influence on children’s self-esteem is often negative. </a:t>
            </a:r>
          </a:p>
          <a:p>
            <a:pPr marL="171450" indent="-171450">
              <a:buFont typeface="Arial" panose="020B0604020202020204" pitchFamily="34" charset="0"/>
              <a:buChar char="•"/>
            </a:pPr>
            <a:r>
              <a:rPr lang="en-US" dirty="0"/>
              <a:t>The bodies seen in media can confuse and induce anxiety within a child whose body is still developing. </a:t>
            </a:r>
          </a:p>
          <a:p>
            <a:pPr marL="171450" indent="-171450">
              <a:buFont typeface="Arial" panose="020B0604020202020204" pitchFamily="34" charset="0"/>
              <a:buChar char="•"/>
            </a:pPr>
            <a:r>
              <a:rPr lang="en-US" dirty="0"/>
              <a:t>Images in media are edited to show only part of the truth and this truth is often made to look better. </a:t>
            </a:r>
          </a:p>
          <a:p>
            <a:pPr marL="171450" indent="-171450">
              <a:buFont typeface="Arial" panose="020B0604020202020204" pitchFamily="34" charset="0"/>
              <a:buChar char="•"/>
            </a:pPr>
            <a:r>
              <a:rPr lang="en-US" dirty="0"/>
              <a:t>Children’s feelings are strong, even online, and children are vulnerable. </a:t>
            </a:r>
          </a:p>
          <a:p>
            <a:pPr marL="171450" indent="-171450">
              <a:buFont typeface="Arial" panose="020B0604020202020204" pitchFamily="34" charset="0"/>
              <a:buChar char="•"/>
            </a:pPr>
            <a:r>
              <a:rPr lang="en-US" dirty="0"/>
              <a:t>Bullying, other kinds of harassment, or even positive reactions such as 'likes' that happen on social media might be a much bigger thing for children than for adults. </a:t>
            </a:r>
          </a:p>
          <a:p>
            <a:pPr marL="171450" indent="-171450">
              <a:buFont typeface="Arial" panose="020B0604020202020204" pitchFamily="34" charset="0"/>
              <a:buChar char="•"/>
            </a:pPr>
            <a:r>
              <a:rPr lang="en-US" dirty="0"/>
              <a:t>It is important to support children and talk about these things so that they have the courage to turn to an adult when they have issues. </a:t>
            </a:r>
          </a:p>
          <a:p>
            <a:pPr marL="171450" indent="-171450">
              <a:buFont typeface="Arial" panose="020B0604020202020204" pitchFamily="34" charset="0"/>
              <a:buChar char="•"/>
            </a:pPr>
            <a:r>
              <a:rPr lang="en-US" dirty="0"/>
              <a:t>As a teacher you should be ready to accept, support and listen to children’s emotions.</a:t>
            </a:r>
          </a:p>
          <a:p>
            <a:endParaRPr lang="en-US" dirty="0"/>
          </a:p>
          <a:p>
            <a:endParaRPr lang="en-US" dirty="0"/>
          </a:p>
          <a:p>
            <a:endParaRPr lang="fi-FI" dirty="0"/>
          </a:p>
        </p:txBody>
      </p:sp>
    </p:spTree>
    <p:extLst>
      <p:ext uri="{BB962C8B-B14F-4D97-AF65-F5344CB8AC3E}">
        <p14:creationId xmlns:p14="http://schemas.microsoft.com/office/powerpoint/2010/main" val="78284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baseline="0" dirty="0">
                <a:latin typeface="Calibri" panose="020F0502020204030204" pitchFamily="34" charset="0"/>
              </a:rPr>
              <a:t>No one can choose to change their body and it is a good thing that we all are one of a kind.</a:t>
            </a:r>
          </a:p>
          <a:p>
            <a:pPr marL="171450" indent="-171450">
              <a:buFont typeface="Arial" panose="020B0604020202020204" pitchFamily="34" charset="0"/>
              <a:buChar char="•"/>
            </a:pPr>
            <a:r>
              <a:rPr lang="en-US" sz="1200" b="0" i="0" u="none" strike="noStrike" baseline="0" dirty="0">
                <a:latin typeface="Barlow Semi Condensed" panose="00000506000000000000" pitchFamily="2" charset="0"/>
              </a:rPr>
              <a:t>Children need to know that everyone’s body is individual and unique. </a:t>
            </a:r>
          </a:p>
          <a:p>
            <a:pPr marL="171450" indent="-171450">
              <a:buFont typeface="Arial" panose="020B0604020202020204" pitchFamily="34" charset="0"/>
              <a:buChar char="•"/>
            </a:pPr>
            <a:r>
              <a:rPr lang="en-US" sz="1200" b="0" i="0" u="none" strike="noStrike" baseline="0" dirty="0">
                <a:latin typeface="Barlow Semi Condensed" panose="00000506000000000000" pitchFamily="2" charset="0"/>
              </a:rPr>
              <a:t>How bodies develop and how much time it takes are also individual and cannot be influenced. </a:t>
            </a:r>
          </a:p>
          <a:p>
            <a:pPr marL="171450" indent="-171450">
              <a:buFont typeface="Arial" panose="020B0604020202020204" pitchFamily="34" charset="0"/>
              <a:buChar char="•"/>
            </a:pPr>
            <a:r>
              <a:rPr lang="en-US" sz="1200" b="0" i="0" u="none" strike="noStrike" baseline="0" dirty="0">
                <a:latin typeface="Barlow Semi Condensed" panose="00000506000000000000" pitchFamily="2" charset="0"/>
              </a:rPr>
              <a:t>The more one compares themselves to others, the more their self-esteem can deteriorate. </a:t>
            </a:r>
          </a:p>
          <a:p>
            <a:pPr marL="171450" indent="-171450">
              <a:buFont typeface="Arial" panose="020B0604020202020204" pitchFamily="34" charset="0"/>
              <a:buChar char="•"/>
            </a:pPr>
            <a:r>
              <a:rPr lang="en-US" sz="1200" b="0" i="0" u="none" strike="noStrike" baseline="0" dirty="0">
                <a:latin typeface="Barlow Semi Condensed" panose="00000506000000000000" pitchFamily="2" charset="0"/>
              </a:rPr>
              <a:t>It is important to respect oneself and others, no matter what own or other bodies are like or how fast or slow they develop. </a:t>
            </a:r>
            <a:endParaRPr lang="en-US" sz="1200" b="0" i="0" u="none" strike="noStrike" baseline="0" dirty="0">
              <a:latin typeface="Calibri" panose="020F0502020204030204" pitchFamily="34" charset="0"/>
            </a:endParaRPr>
          </a:p>
          <a:p>
            <a:endParaRPr lang="en-GB" dirty="0"/>
          </a:p>
          <a:p>
            <a:endParaRPr lang="fi-FI" dirty="0"/>
          </a:p>
        </p:txBody>
      </p:sp>
    </p:spTree>
    <p:extLst>
      <p:ext uri="{BB962C8B-B14F-4D97-AF65-F5344CB8AC3E}">
        <p14:creationId xmlns:p14="http://schemas.microsoft.com/office/powerpoint/2010/main" val="3927895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baseline="0" dirty="0">
                <a:latin typeface="Calibri" panose="020F0502020204030204" pitchFamily="34" charset="0"/>
              </a:rPr>
              <a:t>Children should be taught to value and protect their bodies.</a:t>
            </a:r>
          </a:p>
          <a:p>
            <a:pPr marL="0" indent="0">
              <a:buFont typeface="Arial" panose="020B0604020202020204" pitchFamily="34" charset="0"/>
              <a:buNone/>
            </a:pPr>
            <a:endParaRPr lang="en-US" sz="1200" b="0" i="0" u="none" strike="noStrike" baseline="0" dirty="0">
              <a:latin typeface="Calibri" panose="020F0502020204030204" pitchFamily="34" charset="0"/>
            </a:endParaRPr>
          </a:p>
          <a:p>
            <a:pPr marL="0" indent="0">
              <a:buFont typeface="Arial" panose="020B0604020202020204" pitchFamily="34" charset="0"/>
              <a:buNone/>
            </a:pPr>
            <a:r>
              <a:rPr lang="en-US" sz="1200" b="0" i="0" u="none" strike="noStrike" baseline="0" dirty="0">
                <a:latin typeface="Calibri" panose="020F0502020204030204" pitchFamily="34" charset="0"/>
              </a:rPr>
              <a:t>For example</a:t>
            </a:r>
          </a:p>
          <a:p>
            <a:pPr marL="171450" indent="-171450">
              <a:buFont typeface="Arial" panose="020B0604020202020204" pitchFamily="34" charset="0"/>
              <a:buChar char="•"/>
            </a:pPr>
            <a:r>
              <a:rPr lang="en-US" sz="1200" b="0" i="0" u="none" strike="noStrike" baseline="0" dirty="0">
                <a:latin typeface="Calibri" panose="020F0502020204030204" pitchFamily="34" charset="0"/>
              </a:rPr>
              <a:t>The body parts that are covered by a swimsuit or underwear are the child’s private parts.</a:t>
            </a:r>
          </a:p>
          <a:p>
            <a:pPr marL="171450" indent="-171450">
              <a:buFont typeface="Arial" panose="020B0604020202020204" pitchFamily="34" charset="0"/>
              <a:buChar char="•"/>
            </a:pPr>
            <a:endParaRPr lang="en-US" sz="1200" b="0" i="0" u="none" strike="noStrike" baseline="0" dirty="0">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alibri" panose="020F0502020204030204" pitchFamily="34" charset="0"/>
              </a:rPr>
              <a:t>No one is allowed to look, touch or take pictures under the swimsuit or underwear without a good reason or the child’s permission (for example doctor).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baseline="0" dirty="0">
              <a:latin typeface="Calibri" panose="020F0502020204030204" pitchFamily="34" charset="0"/>
            </a:endParaRPr>
          </a:p>
          <a:p>
            <a:pPr marL="171450" indent="-171450">
              <a:buFont typeface="Arial" panose="020B0604020202020204" pitchFamily="34" charset="0"/>
              <a:buChar char="•"/>
            </a:pPr>
            <a:r>
              <a:rPr lang="en-US" sz="1200" b="0" i="0" u="none" strike="noStrike" baseline="0" dirty="0">
                <a:latin typeface="Calibri" panose="020F0502020204030204" pitchFamily="34" charset="0"/>
              </a:rPr>
              <a:t>No one should take and share pictures of their own private body parts with anybody. It is not appropriate or allowed.</a:t>
            </a:r>
          </a:p>
          <a:p>
            <a:pPr marL="171450" indent="-171450">
              <a:buFont typeface="Arial" panose="020B0604020202020204" pitchFamily="34" charset="0"/>
              <a:buChar char="•"/>
            </a:pPr>
            <a:endParaRPr lang="en-US" sz="1200" b="0" i="0" u="none" strike="noStrike" baseline="0" dirty="0">
              <a:latin typeface="Calibri" panose="020F0502020204030204" pitchFamily="34" charset="0"/>
            </a:endParaRPr>
          </a:p>
          <a:p>
            <a:pPr marL="171450" indent="-171450">
              <a:buFont typeface="Arial" panose="020B0604020202020204" pitchFamily="34" charset="0"/>
              <a:buChar char="•"/>
            </a:pPr>
            <a:r>
              <a:rPr lang="en-US" sz="1200" b="0" i="0" u="none" strike="noStrike" baseline="0" dirty="0">
                <a:latin typeface="Calibri" panose="020F0502020204030204" pitchFamily="34" charset="0"/>
              </a:rPr>
              <a:t>Everyone decides about their own body. </a:t>
            </a:r>
          </a:p>
          <a:p>
            <a:endParaRPr lang="fi-FI" dirty="0"/>
          </a:p>
        </p:txBody>
      </p:sp>
    </p:spTree>
    <p:extLst>
      <p:ext uri="{BB962C8B-B14F-4D97-AF65-F5344CB8AC3E}">
        <p14:creationId xmlns:p14="http://schemas.microsoft.com/office/powerpoint/2010/main" val="1334476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Calibri" panose="020F0502020204030204" pitchFamily="34" charset="0"/>
              </a:rPr>
              <a:t>Sexual harassment can happen via words, touching or even on social media.</a:t>
            </a:r>
          </a:p>
          <a:p>
            <a:endParaRPr lang="en-US" sz="1200" b="0" i="0" u="none" strike="noStrike" baseline="0" dirty="0">
              <a:latin typeface="Calibri" panose="020F0502020204030204" pitchFamily="34" charset="0"/>
            </a:endParaRPr>
          </a:p>
          <a:p>
            <a:r>
              <a:rPr lang="en-US" sz="1200" b="0" i="0" u="none" strike="noStrike" baseline="0" dirty="0">
                <a:latin typeface="Calibri" panose="020F0502020204030204" pitchFamily="34" charset="0"/>
              </a:rPr>
              <a:t>It means that someone comments on you, your body, or your feelings so that it makes you uncomfortable. </a:t>
            </a:r>
          </a:p>
          <a:p>
            <a:r>
              <a:rPr lang="en-US" sz="1200" b="0" i="0" u="none" strike="noStrike" baseline="0" dirty="0">
                <a:latin typeface="Calibri" panose="020F0502020204030204" pitchFamily="34" charset="0"/>
              </a:rPr>
              <a:t>It can also mean that someone touches or tries to touch you or your private body parts (i.e. mouth, breasts, genitals) or asks you to touch their body parts.</a:t>
            </a:r>
          </a:p>
          <a:p>
            <a:endParaRPr lang="en-US" sz="1200" b="0" i="0" u="none" strike="noStrike" baseline="0" dirty="0">
              <a:latin typeface="Calibri" panose="020F0502020204030204" pitchFamily="34" charset="0"/>
            </a:endParaRPr>
          </a:p>
          <a:p>
            <a:r>
              <a:rPr lang="en-US" sz="1200" b="0" i="0" u="none" strike="noStrike" baseline="0" dirty="0">
                <a:latin typeface="Calibri" panose="020F0502020204030204" pitchFamily="34" charset="0"/>
              </a:rPr>
              <a:t>It can also be grooming by sending pictures of private body parts or luring children with friendship with the intention of doing something bad.</a:t>
            </a:r>
          </a:p>
          <a:p>
            <a:endParaRPr lang="en-US" sz="1200" b="0" i="0" u="none" strike="noStrike" baseline="0" dirty="0">
              <a:latin typeface="Calibri" panose="020F0502020204030204" pitchFamily="34" charset="0"/>
            </a:endParaRPr>
          </a:p>
          <a:p>
            <a:r>
              <a:rPr lang="en-US" sz="1200" b="0" i="0" u="none" strike="noStrike" baseline="0" dirty="0">
                <a:latin typeface="Calibri" panose="020F0502020204030204" pitchFamily="34" charset="0"/>
              </a:rPr>
              <a:t>It is good to keep in mind that it is  also sexual violence if someone sends a picture or shows their private body parts to you, </a:t>
            </a:r>
          </a:p>
          <a:p>
            <a:r>
              <a:rPr lang="en-US" dirty="0">
                <a:solidFill>
                  <a:prstClr val="black">
                    <a:lumMod val="75000"/>
                    <a:lumOff val="25000"/>
                  </a:prstClr>
                </a:solidFill>
                <a:latin typeface="Arial Nova Light" panose="020B0304020202020204" pitchFamily="34" charset="0"/>
              </a:rPr>
              <a:t>not only if someone breaks into a child's private body parts using violence.</a:t>
            </a:r>
            <a:endParaRPr lang="en-US" sz="1200" b="0" i="0" u="none" strike="noStrike" baseline="0" dirty="0">
              <a:latin typeface="Calibri" panose="020F0502020204030204" pitchFamily="34" charset="0"/>
            </a:endParaRPr>
          </a:p>
          <a:p>
            <a:endParaRPr lang="fi-FI" dirty="0"/>
          </a:p>
        </p:txBody>
      </p:sp>
    </p:spTree>
    <p:extLst>
      <p:ext uri="{BB962C8B-B14F-4D97-AF65-F5344CB8AC3E}">
        <p14:creationId xmlns:p14="http://schemas.microsoft.com/office/powerpoint/2010/main" val="3194244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Sexual harassment disturbs a child’s healthy development, weakens learning, and affects their behavior negatively.</a:t>
            </a:r>
          </a:p>
          <a:p>
            <a:endParaRPr lang="en-US" dirty="0"/>
          </a:p>
          <a:p>
            <a:r>
              <a:rPr lang="en-US" dirty="0"/>
              <a:t>Sexual harassment does not only cause immediate suffering to children and their families, often for years or decades, but costs on a societal level. </a:t>
            </a:r>
          </a:p>
          <a:p>
            <a:endParaRPr lang="fi-FI" dirty="0"/>
          </a:p>
        </p:txBody>
      </p:sp>
    </p:spTree>
    <p:extLst>
      <p:ext uri="{BB962C8B-B14F-4D97-AF65-F5344CB8AC3E}">
        <p14:creationId xmlns:p14="http://schemas.microsoft.com/office/powerpoint/2010/main" val="2889331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consuming online media or using social platforms, adults, first and foremost the parents or legal guardians, are responsible of setting the limits to the children’s use of internet. </a:t>
            </a:r>
          </a:p>
          <a:p>
            <a:endParaRPr lang="en-US" dirty="0"/>
          </a:p>
          <a:p>
            <a:pPr marL="171450" indent="-171450">
              <a:buFont typeface="Arial" panose="020B0604020202020204" pitchFamily="34" charset="0"/>
              <a:buChar char="•"/>
            </a:pPr>
            <a:r>
              <a:rPr lang="en-US" dirty="0"/>
              <a:t>It is important that the parents know what risks the internet contains and schools can support parents in this education by, for example, presenting this topic in parents’ evening. </a:t>
            </a:r>
          </a:p>
          <a:p>
            <a:endParaRPr lang="en-US" dirty="0"/>
          </a:p>
          <a:p>
            <a:pPr marL="171450" indent="-171450">
              <a:buFont typeface="Arial" panose="020B0604020202020204" pitchFamily="34" charset="0"/>
              <a:buChar char="•"/>
            </a:pPr>
            <a:r>
              <a:rPr lang="en-US" dirty="0"/>
              <a:t>Children are often disturbed by things that are foreign to them and seem not allowed for them to view. </a:t>
            </a:r>
          </a:p>
          <a:p>
            <a:r>
              <a:rPr lang="en-US" dirty="0"/>
              <a:t>This refers to especially explicit and sexual adult content such as porn. </a:t>
            </a:r>
          </a:p>
          <a:p>
            <a:endParaRPr lang="en-US" dirty="0"/>
          </a:p>
          <a:p>
            <a:pPr marL="171450" indent="-171450">
              <a:buFont typeface="Arial" panose="020B0604020202020204" pitchFamily="34" charset="0"/>
              <a:buChar char="•"/>
            </a:pPr>
            <a:r>
              <a:rPr lang="en-US" dirty="0"/>
              <a:t>Porn often distresses and disturbs the child’s mind if they witness it. </a:t>
            </a:r>
          </a:p>
          <a:p>
            <a:pPr marL="171450" indent="-171450">
              <a:buFont typeface="Arial" panose="020B0604020202020204" pitchFamily="34" charset="0"/>
              <a:buChar char="•"/>
            </a:pPr>
            <a:r>
              <a:rPr lang="en-US" dirty="0"/>
              <a:t>They might think that the things that they have seen is something that is normal and expected from them as well causing anxiety and distress. </a:t>
            </a:r>
          </a:p>
          <a:p>
            <a:pPr marL="171450" indent="-171450">
              <a:buFont typeface="Arial" panose="020B0604020202020204" pitchFamily="34" charset="0"/>
              <a:buChar char="•"/>
            </a:pPr>
            <a:r>
              <a:rPr lang="en-US" dirty="0"/>
              <a:t>Children can express at school what they have seen and therefore it is good for the teacher to know how to react to their stories and how to support them. </a:t>
            </a:r>
          </a:p>
          <a:p>
            <a:endParaRPr lang="fi-FI" dirty="0"/>
          </a:p>
        </p:txBody>
      </p:sp>
    </p:spTree>
    <p:extLst>
      <p:ext uri="{BB962C8B-B14F-4D97-AF65-F5344CB8AC3E}">
        <p14:creationId xmlns:p14="http://schemas.microsoft.com/office/powerpoint/2010/main" val="619125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BDC2BE-9DB5-4CAC-8FC7-721F00573B39}"/>
              </a:ext>
            </a:extLst>
          </p:cNvPr>
          <p:cNvPicPr>
            <a:picLocks noChangeAspect="1"/>
          </p:cNvPicPr>
          <p:nvPr/>
        </p:nvPicPr>
        <p:blipFill rotWithShape="1">
          <a:blip r:embed="rId2"/>
          <a:srcRect b="26457"/>
          <a:stretch/>
        </p:blipFill>
        <p:spPr>
          <a:xfrm>
            <a:off x="0" y="1"/>
            <a:ext cx="12192000" cy="6858000"/>
          </a:xfrm>
          <a:prstGeom prst="rect">
            <a:avLst/>
          </a:prstGeom>
        </p:spPr>
      </p:pic>
      <p:pic>
        <p:nvPicPr>
          <p:cNvPr id="8" name="Picture 7">
            <a:extLst>
              <a:ext uri="{FF2B5EF4-FFF2-40B4-BE49-F238E27FC236}">
                <a16:creationId xmlns:a16="http://schemas.microsoft.com/office/drawing/2014/main" id="{58729D69-C429-4B19-8C14-BCBBE4F1F570}"/>
              </a:ext>
            </a:extLst>
          </p:cNvPr>
          <p:cNvPicPr>
            <a:picLocks noChangeAspect="1"/>
          </p:cNvPicPr>
          <p:nvPr/>
        </p:nvPicPr>
        <p:blipFill rotWithShape="1">
          <a:blip r:embed="rId3">
            <a:extLst>
              <a:ext uri="{28A0092B-C50C-407E-A947-70E740481C1C}">
                <a14:useLocalDpi xmlns:a14="http://schemas.microsoft.com/office/drawing/2010/main" val="0"/>
              </a:ext>
            </a:extLst>
          </a:blip>
          <a:srcRect l="1519" t="22614" r="3360" b="23882"/>
          <a:stretch/>
        </p:blipFill>
        <p:spPr>
          <a:xfrm>
            <a:off x="0" y="-108785"/>
            <a:ext cx="12192000" cy="6857999"/>
          </a:xfrm>
          <a:prstGeom prst="rect">
            <a:avLst/>
          </a:prstGeom>
        </p:spPr>
      </p:pic>
      <p:pic>
        <p:nvPicPr>
          <p:cNvPr id="9" name="Picture 8">
            <a:extLst>
              <a:ext uri="{FF2B5EF4-FFF2-40B4-BE49-F238E27FC236}">
                <a16:creationId xmlns:a16="http://schemas.microsoft.com/office/drawing/2014/main" id="{E0B83053-A472-4038-AC45-B6144FD1C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5716" y="1188715"/>
            <a:ext cx="4480569" cy="4480569"/>
          </a:xfrm>
          <a:prstGeom prst="rect">
            <a:avLst/>
          </a:prstGeom>
        </p:spPr>
      </p:pic>
      <p:pic>
        <p:nvPicPr>
          <p:cNvPr id="10" name="Picture 9">
            <a:extLst>
              <a:ext uri="{FF2B5EF4-FFF2-40B4-BE49-F238E27FC236}">
                <a16:creationId xmlns:a16="http://schemas.microsoft.com/office/drawing/2014/main" id="{C8B496D4-F7C6-4773-9ABB-1124A9CFA19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5716" y="1188713"/>
            <a:ext cx="4480569" cy="4480569"/>
          </a:xfrm>
          <a:prstGeom prst="rect">
            <a:avLst/>
          </a:prstGeom>
        </p:spPr>
      </p:pic>
    </p:spTree>
    <p:extLst>
      <p:ext uri="{BB962C8B-B14F-4D97-AF65-F5344CB8AC3E}">
        <p14:creationId xmlns:p14="http://schemas.microsoft.com/office/powerpoint/2010/main" val="193119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9965A5-EA5F-473A-A42D-7C4046BF2891}"/>
              </a:ext>
            </a:extLst>
          </p:cNvPr>
          <p:cNvPicPr>
            <a:picLocks noChangeAspect="1"/>
          </p:cNvPicPr>
          <p:nvPr/>
        </p:nvPicPr>
        <p:blipFill>
          <a:blip r:embed="rId2"/>
          <a:stretch>
            <a:fillRect/>
          </a:stretch>
        </p:blipFill>
        <p:spPr>
          <a:xfrm>
            <a:off x="0" y="2919984"/>
            <a:ext cx="12192000" cy="3938016"/>
          </a:xfrm>
          <a:prstGeom prst="rect">
            <a:avLst/>
          </a:prstGeom>
        </p:spPr>
      </p:pic>
      <p:sp>
        <p:nvSpPr>
          <p:cNvPr id="3" name="Content Placeholder 2">
            <a:extLst>
              <a:ext uri="{FF2B5EF4-FFF2-40B4-BE49-F238E27FC236}">
                <a16:creationId xmlns:a16="http://schemas.microsoft.com/office/drawing/2014/main" id="{D4DB9344-2A4A-4EAB-A87F-38324FFD8364}"/>
              </a:ext>
            </a:extLst>
          </p:cNvPr>
          <p:cNvSpPr>
            <a:spLocks noGrp="1"/>
          </p:cNvSpPr>
          <p:nvPr>
            <p:ph idx="1"/>
          </p:nvPr>
        </p:nvSpPr>
        <p:spPr/>
        <p:txBody>
          <a:bodyPr/>
          <a:lstStyle>
            <a:lvl1pPr>
              <a:buClr>
                <a:srgbClr val="0070C0"/>
              </a:buClr>
              <a:defRPr/>
            </a:lvl1pPr>
            <a:lvl2pPr marL="685800" indent="-228600">
              <a:buClr>
                <a:srgbClr val="0070C0"/>
              </a:buClr>
              <a:buFont typeface="Wingdings" panose="05000000000000000000" pitchFamily="2" charset="2"/>
              <a:buChar char="§"/>
              <a:defRPr/>
            </a:lvl2pPr>
            <a:lvl3pPr marL="1143000" indent="-228600">
              <a:buClr>
                <a:srgbClr val="0070C0"/>
              </a:buClr>
              <a:buFont typeface="Wingdings" panose="05000000000000000000" pitchFamily="2" charset="2"/>
              <a:buChar char="Ø"/>
              <a:defRPr/>
            </a:lvl3pPr>
            <a:lvl4pPr marL="1600200" indent="-228600">
              <a:buClr>
                <a:srgbClr val="0070C0"/>
              </a:buClr>
              <a:buFont typeface="Courier New" panose="02070309020205020404" pitchFamily="49" charset="0"/>
              <a:buChar char="o"/>
              <a:defRPr/>
            </a:lvl4pPr>
            <a:lvl5pPr marL="2057400" indent="-228600">
              <a:buClr>
                <a:srgbClr val="0070C0"/>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D3C0FFC-012E-46C5-AB06-72372F18835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0AC8E18A-A98F-4F49-95C7-C2D9DF862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C0B3C8-92E5-433E-9E55-1E3A6081B10A}"/>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F4A394B1-BB31-4907-8BB7-0941B494ECF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60464" y="5701695"/>
            <a:ext cx="950536" cy="950536"/>
          </a:xfrm>
          <a:prstGeom prst="rect">
            <a:avLst/>
          </a:prstGeom>
        </p:spPr>
      </p:pic>
      <p:sp>
        <p:nvSpPr>
          <p:cNvPr id="10" name="Title 1">
            <a:extLst>
              <a:ext uri="{FF2B5EF4-FFF2-40B4-BE49-F238E27FC236}">
                <a16:creationId xmlns:a16="http://schemas.microsoft.com/office/drawing/2014/main" id="{A9D75036-0FA8-431C-90B5-9CA17C5FD13E}"/>
              </a:ext>
            </a:extLst>
          </p:cNvPr>
          <p:cNvSpPr>
            <a:spLocks noGrp="1"/>
          </p:cNvSpPr>
          <p:nvPr>
            <p:ph type="title"/>
          </p:nvPr>
        </p:nvSpPr>
        <p:spPr>
          <a:xfrm>
            <a:off x="838200" y="363537"/>
            <a:ext cx="10515600" cy="1325563"/>
          </a:xfrm>
        </p:spPr>
        <p:txBody>
          <a:bodyPr/>
          <a:lstStyle>
            <a:lvl1pPr algn="ctr">
              <a:defRPr b="1">
                <a:solidFill>
                  <a:srgbClr val="00B0F0"/>
                </a:solidFill>
                <a:latin typeface="Century Gothic" panose="020B0502020202020204" pitchFamily="34" charset="0"/>
              </a:defRPr>
            </a:lvl1pPr>
          </a:lstStyle>
          <a:p>
            <a:r>
              <a:rPr lang="en-US"/>
              <a:t>Click to edit Master title style</a:t>
            </a:r>
            <a:endParaRPr lang="en-GB" dirty="0"/>
          </a:p>
        </p:txBody>
      </p:sp>
      <p:pic>
        <p:nvPicPr>
          <p:cNvPr id="9" name="Picture 8" descr="An icon marking an active exersice. ">
            <a:extLst>
              <a:ext uri="{FF2B5EF4-FFF2-40B4-BE49-F238E27FC236}">
                <a16:creationId xmlns:a16="http://schemas.microsoft.com/office/drawing/2014/main" id="{4117F29A-2F38-4048-A1D1-369EA81217FD}"/>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55672" y="550068"/>
            <a:ext cx="952500" cy="952500"/>
          </a:xfrm>
          <a:prstGeom prst="rect">
            <a:avLst/>
          </a:prstGeom>
        </p:spPr>
      </p:pic>
    </p:spTree>
    <p:extLst>
      <p:ext uri="{BB962C8B-B14F-4D97-AF65-F5344CB8AC3E}">
        <p14:creationId xmlns:p14="http://schemas.microsoft.com/office/powerpoint/2010/main" val="299745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9965A5-EA5F-473A-A42D-7C4046BF2891}"/>
              </a:ext>
            </a:extLst>
          </p:cNvPr>
          <p:cNvPicPr>
            <a:picLocks noChangeAspect="1"/>
          </p:cNvPicPr>
          <p:nvPr/>
        </p:nvPicPr>
        <p:blipFill>
          <a:blip r:embed="rId2"/>
          <a:stretch>
            <a:fillRect/>
          </a:stretch>
        </p:blipFill>
        <p:spPr>
          <a:xfrm>
            <a:off x="0" y="2919984"/>
            <a:ext cx="12192000" cy="3938016"/>
          </a:xfrm>
          <a:prstGeom prst="rect">
            <a:avLst/>
          </a:prstGeom>
        </p:spPr>
      </p:pic>
      <p:sp>
        <p:nvSpPr>
          <p:cNvPr id="3" name="Content Placeholder 2">
            <a:extLst>
              <a:ext uri="{FF2B5EF4-FFF2-40B4-BE49-F238E27FC236}">
                <a16:creationId xmlns:a16="http://schemas.microsoft.com/office/drawing/2014/main" id="{D4DB9344-2A4A-4EAB-A87F-38324FFD8364}"/>
              </a:ext>
            </a:extLst>
          </p:cNvPr>
          <p:cNvSpPr>
            <a:spLocks noGrp="1"/>
          </p:cNvSpPr>
          <p:nvPr>
            <p:ph idx="1"/>
          </p:nvPr>
        </p:nvSpPr>
        <p:spPr/>
        <p:txBody>
          <a:bodyPr/>
          <a:lstStyle>
            <a:lvl1pPr>
              <a:buClr>
                <a:srgbClr val="0070C0"/>
              </a:buClr>
              <a:defRPr/>
            </a:lvl1pPr>
            <a:lvl2pPr marL="685800" indent="-228600">
              <a:buClr>
                <a:srgbClr val="0070C0"/>
              </a:buClr>
              <a:buFont typeface="Wingdings" panose="05000000000000000000" pitchFamily="2" charset="2"/>
              <a:buChar char="§"/>
              <a:defRPr/>
            </a:lvl2pPr>
            <a:lvl3pPr marL="1143000" indent="-228600">
              <a:buClr>
                <a:srgbClr val="0070C0"/>
              </a:buClr>
              <a:buFont typeface="Wingdings" panose="05000000000000000000" pitchFamily="2" charset="2"/>
              <a:buChar char="Ø"/>
              <a:defRPr/>
            </a:lvl3pPr>
            <a:lvl4pPr marL="1600200" indent="-228600">
              <a:buClr>
                <a:srgbClr val="0070C0"/>
              </a:buClr>
              <a:buFont typeface="Courier New" panose="02070309020205020404" pitchFamily="49" charset="0"/>
              <a:buChar char="o"/>
              <a:defRPr/>
            </a:lvl4pPr>
            <a:lvl5pPr marL="2057400" indent="-228600">
              <a:buClr>
                <a:srgbClr val="0070C0"/>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D3C0FFC-012E-46C5-AB06-72372F18835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0AC8E18A-A98F-4F49-95C7-C2D9DF862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C0B3C8-92E5-433E-9E55-1E3A6081B10A}"/>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F4A394B1-BB31-4907-8BB7-0941B494ECFD}"/>
              </a:ext>
            </a:extLst>
          </p:cNvPr>
          <p:cNvPicPr>
            <a:picLocks noChangeAspect="1"/>
          </p:cNvPicPr>
          <p:nvPr/>
        </p:nvPicPr>
        <p:blipFill>
          <a:blip r:embed="rId3"/>
          <a:stretch>
            <a:fillRect/>
          </a:stretch>
        </p:blipFill>
        <p:spPr>
          <a:xfrm>
            <a:off x="10860464" y="5701695"/>
            <a:ext cx="950536" cy="950536"/>
          </a:xfrm>
          <a:prstGeom prst="rect">
            <a:avLst/>
          </a:prstGeom>
        </p:spPr>
      </p:pic>
      <p:sp>
        <p:nvSpPr>
          <p:cNvPr id="10" name="Title 1">
            <a:extLst>
              <a:ext uri="{FF2B5EF4-FFF2-40B4-BE49-F238E27FC236}">
                <a16:creationId xmlns:a16="http://schemas.microsoft.com/office/drawing/2014/main" id="{A9D75036-0FA8-431C-90B5-9CA17C5FD13E}"/>
              </a:ext>
            </a:extLst>
          </p:cNvPr>
          <p:cNvSpPr>
            <a:spLocks noGrp="1"/>
          </p:cNvSpPr>
          <p:nvPr>
            <p:ph type="title"/>
          </p:nvPr>
        </p:nvSpPr>
        <p:spPr>
          <a:xfrm>
            <a:off x="838200" y="363537"/>
            <a:ext cx="10515600" cy="1325563"/>
          </a:xfrm>
        </p:spPr>
        <p:txBody>
          <a:bodyPr/>
          <a:lstStyle>
            <a:lvl1pPr algn="ctr">
              <a:defRPr b="1">
                <a:solidFill>
                  <a:srgbClr val="00B0F0"/>
                </a:solidFill>
                <a:latin typeface="Century Gothic" panose="020B0502020202020204" pitchFamily="34" charset="0"/>
              </a:defRPr>
            </a:lvl1pPr>
          </a:lstStyle>
          <a:p>
            <a:r>
              <a:rPr lang="en-US"/>
              <a:t>Click to edit Master title style</a:t>
            </a:r>
            <a:endParaRPr lang="en-GB" dirty="0"/>
          </a:p>
        </p:txBody>
      </p:sp>
      <p:pic>
        <p:nvPicPr>
          <p:cNvPr id="9" name="Picture 8" descr="An icon marking a group discussion exercise. ">
            <a:extLst>
              <a:ext uri="{FF2B5EF4-FFF2-40B4-BE49-F238E27FC236}">
                <a16:creationId xmlns:a16="http://schemas.microsoft.com/office/drawing/2014/main" id="{4117F29A-2F38-4048-A1D1-369EA81217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55672" y="550662"/>
            <a:ext cx="952500" cy="951312"/>
          </a:xfrm>
          <a:prstGeom prst="rect">
            <a:avLst/>
          </a:prstGeom>
        </p:spPr>
      </p:pic>
    </p:spTree>
    <p:extLst>
      <p:ext uri="{BB962C8B-B14F-4D97-AF65-F5344CB8AC3E}">
        <p14:creationId xmlns:p14="http://schemas.microsoft.com/office/powerpoint/2010/main" val="262486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9965A5-EA5F-473A-A42D-7C4046BF2891}"/>
              </a:ext>
            </a:extLst>
          </p:cNvPr>
          <p:cNvPicPr>
            <a:picLocks noChangeAspect="1"/>
          </p:cNvPicPr>
          <p:nvPr/>
        </p:nvPicPr>
        <p:blipFill>
          <a:blip r:embed="rId2"/>
          <a:stretch>
            <a:fillRect/>
          </a:stretch>
        </p:blipFill>
        <p:spPr>
          <a:xfrm>
            <a:off x="0" y="2919984"/>
            <a:ext cx="12192000" cy="3938016"/>
          </a:xfrm>
          <a:prstGeom prst="rect">
            <a:avLst/>
          </a:prstGeom>
        </p:spPr>
      </p:pic>
      <p:sp>
        <p:nvSpPr>
          <p:cNvPr id="3" name="Content Placeholder 2">
            <a:extLst>
              <a:ext uri="{FF2B5EF4-FFF2-40B4-BE49-F238E27FC236}">
                <a16:creationId xmlns:a16="http://schemas.microsoft.com/office/drawing/2014/main" id="{D4DB9344-2A4A-4EAB-A87F-38324FFD8364}"/>
              </a:ext>
            </a:extLst>
          </p:cNvPr>
          <p:cNvSpPr>
            <a:spLocks noGrp="1"/>
          </p:cNvSpPr>
          <p:nvPr>
            <p:ph idx="1"/>
          </p:nvPr>
        </p:nvSpPr>
        <p:spPr/>
        <p:txBody>
          <a:bodyPr/>
          <a:lstStyle>
            <a:lvl1pPr>
              <a:buClr>
                <a:srgbClr val="0070C0"/>
              </a:buClr>
              <a:defRPr/>
            </a:lvl1pPr>
            <a:lvl2pPr marL="685800" indent="-228600">
              <a:buClr>
                <a:srgbClr val="0070C0"/>
              </a:buClr>
              <a:buFont typeface="Wingdings" panose="05000000000000000000" pitchFamily="2" charset="2"/>
              <a:buChar char="§"/>
              <a:defRPr/>
            </a:lvl2pPr>
            <a:lvl3pPr marL="1143000" indent="-228600">
              <a:buClr>
                <a:srgbClr val="0070C0"/>
              </a:buClr>
              <a:buFont typeface="Wingdings" panose="05000000000000000000" pitchFamily="2" charset="2"/>
              <a:buChar char="Ø"/>
              <a:defRPr/>
            </a:lvl3pPr>
            <a:lvl4pPr marL="1600200" indent="-228600">
              <a:buClr>
                <a:srgbClr val="0070C0"/>
              </a:buClr>
              <a:buFont typeface="Courier New" panose="02070309020205020404" pitchFamily="49" charset="0"/>
              <a:buChar char="o"/>
              <a:defRPr/>
            </a:lvl4pPr>
            <a:lvl5pPr marL="2057400" indent="-228600">
              <a:buClr>
                <a:srgbClr val="0070C0"/>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D3C0FFC-012E-46C5-AB06-72372F18835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0AC8E18A-A98F-4F49-95C7-C2D9DF862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C0B3C8-92E5-433E-9E55-1E3A6081B10A}"/>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F4A394B1-BB31-4907-8BB7-0941B494ECFD}"/>
              </a:ext>
            </a:extLst>
          </p:cNvPr>
          <p:cNvPicPr>
            <a:picLocks noChangeAspect="1"/>
          </p:cNvPicPr>
          <p:nvPr/>
        </p:nvPicPr>
        <p:blipFill>
          <a:blip r:embed="rId3"/>
          <a:stretch>
            <a:fillRect/>
          </a:stretch>
        </p:blipFill>
        <p:spPr>
          <a:xfrm>
            <a:off x="10860464" y="5701695"/>
            <a:ext cx="950536" cy="950536"/>
          </a:xfrm>
          <a:prstGeom prst="rect">
            <a:avLst/>
          </a:prstGeom>
        </p:spPr>
      </p:pic>
      <p:sp>
        <p:nvSpPr>
          <p:cNvPr id="10" name="Title 1">
            <a:extLst>
              <a:ext uri="{FF2B5EF4-FFF2-40B4-BE49-F238E27FC236}">
                <a16:creationId xmlns:a16="http://schemas.microsoft.com/office/drawing/2014/main" id="{A9D75036-0FA8-431C-90B5-9CA17C5FD13E}"/>
              </a:ext>
            </a:extLst>
          </p:cNvPr>
          <p:cNvSpPr>
            <a:spLocks noGrp="1"/>
          </p:cNvSpPr>
          <p:nvPr>
            <p:ph type="title"/>
          </p:nvPr>
        </p:nvSpPr>
        <p:spPr>
          <a:xfrm>
            <a:off x="838200" y="363537"/>
            <a:ext cx="10515600" cy="1325563"/>
          </a:xfrm>
        </p:spPr>
        <p:txBody>
          <a:bodyPr/>
          <a:lstStyle>
            <a:lvl1pPr algn="ctr">
              <a:defRPr b="1">
                <a:solidFill>
                  <a:srgbClr val="00B0F0"/>
                </a:solidFill>
                <a:latin typeface="Century Gothic" panose="020B0502020202020204" pitchFamily="34" charset="0"/>
              </a:defRPr>
            </a:lvl1pPr>
          </a:lstStyle>
          <a:p>
            <a:r>
              <a:rPr lang="en-US"/>
              <a:t>Click to edit Master title style</a:t>
            </a:r>
            <a:endParaRPr lang="en-GB" dirty="0"/>
          </a:p>
        </p:txBody>
      </p:sp>
      <p:pic>
        <p:nvPicPr>
          <p:cNvPr id="9" name="Picture 8" descr="An icon marking a writing exercise.">
            <a:extLst>
              <a:ext uri="{FF2B5EF4-FFF2-40B4-BE49-F238E27FC236}">
                <a16:creationId xmlns:a16="http://schemas.microsoft.com/office/drawing/2014/main" id="{4117F29A-2F38-4048-A1D1-369EA81217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56859" y="550662"/>
            <a:ext cx="950125" cy="951312"/>
          </a:xfrm>
          <a:prstGeom prst="rect">
            <a:avLst/>
          </a:prstGeom>
        </p:spPr>
      </p:pic>
    </p:spTree>
    <p:extLst>
      <p:ext uri="{BB962C8B-B14F-4D97-AF65-F5344CB8AC3E}">
        <p14:creationId xmlns:p14="http://schemas.microsoft.com/office/powerpoint/2010/main" val="3786165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9965A5-EA5F-473A-A42D-7C4046BF2891}"/>
              </a:ext>
            </a:extLst>
          </p:cNvPr>
          <p:cNvPicPr>
            <a:picLocks noChangeAspect="1"/>
          </p:cNvPicPr>
          <p:nvPr/>
        </p:nvPicPr>
        <p:blipFill>
          <a:blip r:embed="rId2"/>
          <a:stretch>
            <a:fillRect/>
          </a:stretch>
        </p:blipFill>
        <p:spPr>
          <a:xfrm>
            <a:off x="0" y="2919984"/>
            <a:ext cx="12192000" cy="3938016"/>
          </a:xfrm>
          <a:prstGeom prst="rect">
            <a:avLst/>
          </a:prstGeom>
        </p:spPr>
      </p:pic>
      <p:sp>
        <p:nvSpPr>
          <p:cNvPr id="3" name="Content Placeholder 2">
            <a:extLst>
              <a:ext uri="{FF2B5EF4-FFF2-40B4-BE49-F238E27FC236}">
                <a16:creationId xmlns:a16="http://schemas.microsoft.com/office/drawing/2014/main" id="{D4DB9344-2A4A-4EAB-A87F-38324FFD8364}"/>
              </a:ext>
            </a:extLst>
          </p:cNvPr>
          <p:cNvSpPr>
            <a:spLocks noGrp="1"/>
          </p:cNvSpPr>
          <p:nvPr>
            <p:ph idx="1"/>
          </p:nvPr>
        </p:nvSpPr>
        <p:spPr>
          <a:xfrm>
            <a:off x="838200" y="1825625"/>
            <a:ext cx="5257800" cy="4351338"/>
          </a:xfrm>
        </p:spPr>
        <p:txBody>
          <a:bodyPr/>
          <a:lstStyle>
            <a:lvl1pPr>
              <a:buClr>
                <a:srgbClr val="0070C0"/>
              </a:buClr>
              <a:defRPr/>
            </a:lvl1pPr>
            <a:lvl2pPr marL="685800" indent="-228600">
              <a:buClr>
                <a:srgbClr val="0070C0"/>
              </a:buClr>
              <a:buFont typeface="Wingdings" panose="05000000000000000000" pitchFamily="2" charset="2"/>
              <a:buChar char="§"/>
              <a:defRPr/>
            </a:lvl2pPr>
            <a:lvl3pPr marL="1143000" indent="-228600">
              <a:buClr>
                <a:srgbClr val="0070C0"/>
              </a:buClr>
              <a:buFont typeface="Wingdings" panose="05000000000000000000" pitchFamily="2" charset="2"/>
              <a:buChar char="Ø"/>
              <a:defRPr/>
            </a:lvl3pPr>
            <a:lvl4pPr marL="1600200" indent="-228600">
              <a:buClr>
                <a:srgbClr val="0070C0"/>
              </a:buClr>
              <a:buFont typeface="Courier New" panose="02070309020205020404" pitchFamily="49" charset="0"/>
              <a:buChar char="o"/>
              <a:defRPr/>
            </a:lvl4pPr>
            <a:lvl5pPr marL="2057400" indent="-228600">
              <a:buClr>
                <a:srgbClr val="0070C0"/>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D3C0FFC-012E-46C5-AB06-72372F18835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0AC8E18A-A98F-4F49-95C7-C2D9DF862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C0B3C8-92E5-433E-9E55-1E3A6081B10A}"/>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F4A394B1-BB31-4907-8BB7-0941B494ECFD}"/>
              </a:ext>
            </a:extLst>
          </p:cNvPr>
          <p:cNvPicPr>
            <a:picLocks noChangeAspect="1"/>
          </p:cNvPicPr>
          <p:nvPr/>
        </p:nvPicPr>
        <p:blipFill>
          <a:blip r:embed="rId3"/>
          <a:stretch>
            <a:fillRect/>
          </a:stretch>
        </p:blipFill>
        <p:spPr>
          <a:xfrm>
            <a:off x="10860464" y="5701695"/>
            <a:ext cx="950536" cy="950536"/>
          </a:xfrm>
          <a:prstGeom prst="rect">
            <a:avLst/>
          </a:prstGeom>
        </p:spPr>
      </p:pic>
      <p:sp>
        <p:nvSpPr>
          <p:cNvPr id="10" name="Title 1">
            <a:extLst>
              <a:ext uri="{FF2B5EF4-FFF2-40B4-BE49-F238E27FC236}">
                <a16:creationId xmlns:a16="http://schemas.microsoft.com/office/drawing/2014/main" id="{A9D75036-0FA8-431C-90B5-9CA17C5FD13E}"/>
              </a:ext>
            </a:extLst>
          </p:cNvPr>
          <p:cNvSpPr>
            <a:spLocks noGrp="1"/>
          </p:cNvSpPr>
          <p:nvPr>
            <p:ph type="title"/>
          </p:nvPr>
        </p:nvSpPr>
        <p:spPr>
          <a:xfrm>
            <a:off x="838200" y="363537"/>
            <a:ext cx="10515600" cy="1325563"/>
          </a:xfrm>
        </p:spPr>
        <p:txBody>
          <a:bodyPr/>
          <a:lstStyle>
            <a:lvl1pPr algn="ctr">
              <a:defRPr b="1">
                <a:solidFill>
                  <a:srgbClr val="00B0F0"/>
                </a:solidFill>
                <a:latin typeface="Century Gothic" panose="020B0502020202020204" pitchFamily="34" charset="0"/>
              </a:defRPr>
            </a:lvl1pPr>
          </a:lstStyle>
          <a:p>
            <a:r>
              <a:rPr lang="en-US"/>
              <a:t>Click to edit Master title style</a:t>
            </a:r>
            <a:endParaRPr lang="en-GB" dirty="0"/>
          </a:p>
        </p:txBody>
      </p:sp>
      <p:sp>
        <p:nvSpPr>
          <p:cNvPr id="9" name="Content Placeholder 2">
            <a:extLst>
              <a:ext uri="{FF2B5EF4-FFF2-40B4-BE49-F238E27FC236}">
                <a16:creationId xmlns:a16="http://schemas.microsoft.com/office/drawing/2014/main" id="{CE468FE0-7984-451D-8BCC-FE68FB875628}"/>
              </a:ext>
            </a:extLst>
          </p:cNvPr>
          <p:cNvSpPr>
            <a:spLocks noGrp="1"/>
          </p:cNvSpPr>
          <p:nvPr>
            <p:ph idx="13"/>
          </p:nvPr>
        </p:nvSpPr>
        <p:spPr>
          <a:xfrm>
            <a:off x="6106212" y="1819749"/>
            <a:ext cx="5257800" cy="4351338"/>
          </a:xfrm>
        </p:spPr>
        <p:txBody>
          <a:bodyPr/>
          <a:lstStyle>
            <a:lvl1pPr>
              <a:buClr>
                <a:srgbClr val="0070C0"/>
              </a:buClr>
              <a:defRPr/>
            </a:lvl1pPr>
            <a:lvl2pPr marL="685800" indent="-228600">
              <a:buClr>
                <a:srgbClr val="0070C0"/>
              </a:buClr>
              <a:buFont typeface="Wingdings" panose="05000000000000000000" pitchFamily="2" charset="2"/>
              <a:buChar char="§"/>
              <a:defRPr/>
            </a:lvl2pPr>
            <a:lvl3pPr marL="1143000" indent="-228600">
              <a:buClr>
                <a:srgbClr val="0070C0"/>
              </a:buClr>
              <a:buFont typeface="Wingdings" panose="05000000000000000000" pitchFamily="2" charset="2"/>
              <a:buChar char="Ø"/>
              <a:defRPr/>
            </a:lvl3pPr>
            <a:lvl4pPr marL="1600200" indent="-228600">
              <a:buClr>
                <a:srgbClr val="0070C0"/>
              </a:buClr>
              <a:buFont typeface="Courier New" panose="02070309020205020404" pitchFamily="49" charset="0"/>
              <a:buChar char="o"/>
              <a:defRPr/>
            </a:lvl4pPr>
            <a:lvl5pPr marL="2057400" indent="-228600">
              <a:buClr>
                <a:srgbClr val="0070C0"/>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79097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9965A5-EA5F-473A-A42D-7C4046BF2891}"/>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2919984"/>
            <a:ext cx="12192000" cy="3938016"/>
          </a:xfrm>
          <a:prstGeom prst="rect">
            <a:avLst/>
          </a:prstGeom>
          <a:effectLst/>
        </p:spPr>
      </p:pic>
      <p:sp>
        <p:nvSpPr>
          <p:cNvPr id="3" name="Content Placeholder 2">
            <a:extLst>
              <a:ext uri="{FF2B5EF4-FFF2-40B4-BE49-F238E27FC236}">
                <a16:creationId xmlns:a16="http://schemas.microsoft.com/office/drawing/2014/main" id="{D4DB9344-2A4A-4EAB-A87F-38324FFD8364}"/>
              </a:ext>
            </a:extLst>
          </p:cNvPr>
          <p:cNvSpPr>
            <a:spLocks noGrp="1"/>
          </p:cNvSpPr>
          <p:nvPr>
            <p:ph idx="1"/>
          </p:nvPr>
        </p:nvSpPr>
        <p:spPr/>
        <p:txBody>
          <a:bodyPr/>
          <a:lstStyle>
            <a:lvl1pPr>
              <a:buClr>
                <a:srgbClr val="F7941E"/>
              </a:buClr>
              <a:defRPr/>
            </a:lvl1pPr>
            <a:lvl2pPr marL="685800" indent="-228600">
              <a:buClr>
                <a:srgbClr val="F7941E"/>
              </a:buClr>
              <a:buFont typeface="Wingdings" panose="05000000000000000000" pitchFamily="2" charset="2"/>
              <a:buChar char="§"/>
              <a:defRPr/>
            </a:lvl2pPr>
            <a:lvl3pPr marL="1143000" indent="-228600">
              <a:buClr>
                <a:srgbClr val="F7941E"/>
              </a:buClr>
              <a:buFont typeface="Wingdings" panose="05000000000000000000" pitchFamily="2" charset="2"/>
              <a:buChar char="Ø"/>
              <a:defRPr/>
            </a:lvl3pPr>
            <a:lvl4pPr marL="1600200" indent="-228600">
              <a:buClr>
                <a:srgbClr val="F7941E"/>
              </a:buClr>
              <a:buFont typeface="Courier New" panose="02070309020205020404" pitchFamily="49" charset="0"/>
              <a:buChar char="o"/>
              <a:defRPr/>
            </a:lvl4pPr>
            <a:lvl5pPr marL="2057400" indent="-228600">
              <a:buClr>
                <a:srgbClr val="F7941E"/>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D3C0FFC-012E-46C5-AB06-72372F18835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0AC8E18A-A98F-4F49-95C7-C2D9DF862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C0B3C8-92E5-433E-9E55-1E3A6081B10A}"/>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F4A394B1-BB31-4907-8BB7-0941B494ECFD}"/>
              </a:ext>
            </a:extLst>
          </p:cNvPr>
          <p:cNvPicPr>
            <a:picLocks noChangeAspect="1"/>
          </p:cNvPicPr>
          <p:nvPr/>
        </p:nvPicPr>
        <p:blipFill>
          <a:blip r:embed="rId4"/>
          <a:stretch>
            <a:fillRect/>
          </a:stretch>
        </p:blipFill>
        <p:spPr>
          <a:xfrm>
            <a:off x="10860464" y="5701695"/>
            <a:ext cx="950536" cy="950536"/>
          </a:xfrm>
          <a:prstGeom prst="rect">
            <a:avLst/>
          </a:prstGeom>
        </p:spPr>
      </p:pic>
      <p:sp>
        <p:nvSpPr>
          <p:cNvPr id="10" name="Title 1">
            <a:extLst>
              <a:ext uri="{FF2B5EF4-FFF2-40B4-BE49-F238E27FC236}">
                <a16:creationId xmlns:a16="http://schemas.microsoft.com/office/drawing/2014/main" id="{A9D75036-0FA8-431C-90B5-9CA17C5FD13E}"/>
              </a:ext>
            </a:extLst>
          </p:cNvPr>
          <p:cNvSpPr>
            <a:spLocks noGrp="1"/>
          </p:cNvSpPr>
          <p:nvPr>
            <p:ph type="title"/>
          </p:nvPr>
        </p:nvSpPr>
        <p:spPr>
          <a:xfrm>
            <a:off x="838200" y="363537"/>
            <a:ext cx="10515600" cy="1325563"/>
          </a:xfrm>
        </p:spPr>
        <p:txBody>
          <a:bodyPr/>
          <a:lstStyle>
            <a:lvl1pPr algn="ctr">
              <a:defRPr b="1">
                <a:solidFill>
                  <a:srgbClr val="F7941E"/>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2500637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9965A5-EA5F-473A-A42D-7C4046BF2891}"/>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2919984"/>
            <a:ext cx="12192000" cy="3938016"/>
          </a:xfrm>
          <a:prstGeom prst="rect">
            <a:avLst/>
          </a:prstGeom>
          <a:effectLst/>
        </p:spPr>
      </p:pic>
      <p:sp>
        <p:nvSpPr>
          <p:cNvPr id="3" name="Content Placeholder 2">
            <a:extLst>
              <a:ext uri="{FF2B5EF4-FFF2-40B4-BE49-F238E27FC236}">
                <a16:creationId xmlns:a16="http://schemas.microsoft.com/office/drawing/2014/main" id="{D4DB9344-2A4A-4EAB-A87F-38324FFD8364}"/>
              </a:ext>
            </a:extLst>
          </p:cNvPr>
          <p:cNvSpPr>
            <a:spLocks noGrp="1"/>
          </p:cNvSpPr>
          <p:nvPr>
            <p:ph idx="1"/>
          </p:nvPr>
        </p:nvSpPr>
        <p:spPr>
          <a:xfrm>
            <a:off x="838200" y="1825625"/>
            <a:ext cx="5257800" cy="4351338"/>
          </a:xfrm>
        </p:spPr>
        <p:txBody>
          <a:bodyPr/>
          <a:lstStyle>
            <a:lvl1pPr>
              <a:buClr>
                <a:srgbClr val="F7941E"/>
              </a:buClr>
              <a:defRPr/>
            </a:lvl1pPr>
            <a:lvl2pPr marL="685800" indent="-228600">
              <a:buClr>
                <a:srgbClr val="F7941E"/>
              </a:buClr>
              <a:buFont typeface="Wingdings" panose="05000000000000000000" pitchFamily="2" charset="2"/>
              <a:buChar char="§"/>
              <a:defRPr/>
            </a:lvl2pPr>
            <a:lvl3pPr marL="1143000" indent="-228600">
              <a:buClr>
                <a:srgbClr val="F7941E"/>
              </a:buClr>
              <a:buFont typeface="Wingdings" panose="05000000000000000000" pitchFamily="2" charset="2"/>
              <a:buChar char="Ø"/>
              <a:defRPr/>
            </a:lvl3pPr>
            <a:lvl4pPr marL="1600200" indent="-228600">
              <a:buClr>
                <a:srgbClr val="F7941E"/>
              </a:buClr>
              <a:buFont typeface="Courier New" panose="02070309020205020404" pitchFamily="49" charset="0"/>
              <a:buChar char="o"/>
              <a:defRPr/>
            </a:lvl4pPr>
            <a:lvl5pPr marL="2057400" indent="-228600">
              <a:buClr>
                <a:srgbClr val="F7941E"/>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D3C0FFC-012E-46C5-AB06-72372F18835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0AC8E18A-A98F-4F49-95C7-C2D9DF862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C0B3C8-92E5-433E-9E55-1E3A6081B10A}"/>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F4A394B1-BB31-4907-8BB7-0941B494ECFD}"/>
              </a:ext>
            </a:extLst>
          </p:cNvPr>
          <p:cNvPicPr>
            <a:picLocks noChangeAspect="1"/>
          </p:cNvPicPr>
          <p:nvPr/>
        </p:nvPicPr>
        <p:blipFill>
          <a:blip r:embed="rId4"/>
          <a:stretch>
            <a:fillRect/>
          </a:stretch>
        </p:blipFill>
        <p:spPr>
          <a:xfrm>
            <a:off x="10860464" y="5701695"/>
            <a:ext cx="950536" cy="950536"/>
          </a:xfrm>
          <a:prstGeom prst="rect">
            <a:avLst/>
          </a:prstGeom>
        </p:spPr>
      </p:pic>
      <p:sp>
        <p:nvSpPr>
          <p:cNvPr id="10" name="Title 1">
            <a:extLst>
              <a:ext uri="{FF2B5EF4-FFF2-40B4-BE49-F238E27FC236}">
                <a16:creationId xmlns:a16="http://schemas.microsoft.com/office/drawing/2014/main" id="{A9D75036-0FA8-431C-90B5-9CA17C5FD13E}"/>
              </a:ext>
            </a:extLst>
          </p:cNvPr>
          <p:cNvSpPr>
            <a:spLocks noGrp="1"/>
          </p:cNvSpPr>
          <p:nvPr>
            <p:ph type="title"/>
          </p:nvPr>
        </p:nvSpPr>
        <p:spPr>
          <a:xfrm>
            <a:off x="838200" y="363537"/>
            <a:ext cx="10515600" cy="1325563"/>
          </a:xfrm>
        </p:spPr>
        <p:txBody>
          <a:bodyPr/>
          <a:lstStyle>
            <a:lvl1pPr algn="ctr">
              <a:defRPr b="1">
                <a:solidFill>
                  <a:srgbClr val="F7941E"/>
                </a:solidFill>
                <a:latin typeface="Century Gothic" panose="020B0502020202020204" pitchFamily="34" charset="0"/>
              </a:defRPr>
            </a:lvl1pPr>
          </a:lstStyle>
          <a:p>
            <a:r>
              <a:rPr lang="en-US"/>
              <a:t>Click to edit Master title style</a:t>
            </a:r>
            <a:endParaRPr lang="en-GB" dirty="0"/>
          </a:p>
        </p:txBody>
      </p:sp>
      <p:sp>
        <p:nvSpPr>
          <p:cNvPr id="9" name="Content Placeholder 2">
            <a:extLst>
              <a:ext uri="{FF2B5EF4-FFF2-40B4-BE49-F238E27FC236}">
                <a16:creationId xmlns:a16="http://schemas.microsoft.com/office/drawing/2014/main" id="{A098EF39-1727-4F04-B3A3-6B3923EEE5B1}"/>
              </a:ext>
            </a:extLst>
          </p:cNvPr>
          <p:cNvSpPr>
            <a:spLocks noGrp="1"/>
          </p:cNvSpPr>
          <p:nvPr>
            <p:ph idx="13"/>
          </p:nvPr>
        </p:nvSpPr>
        <p:spPr>
          <a:xfrm>
            <a:off x="6096000" y="1825625"/>
            <a:ext cx="5257800" cy="4351338"/>
          </a:xfrm>
        </p:spPr>
        <p:txBody>
          <a:bodyPr/>
          <a:lstStyle>
            <a:lvl1pPr>
              <a:buClr>
                <a:srgbClr val="F7941E"/>
              </a:buClr>
              <a:defRPr/>
            </a:lvl1pPr>
            <a:lvl2pPr marL="685800" indent="-228600">
              <a:buClr>
                <a:srgbClr val="F7941E"/>
              </a:buClr>
              <a:buFont typeface="Wingdings" panose="05000000000000000000" pitchFamily="2" charset="2"/>
              <a:buChar char="§"/>
              <a:defRPr/>
            </a:lvl2pPr>
            <a:lvl3pPr marL="1143000" indent="-228600">
              <a:buClr>
                <a:srgbClr val="F7941E"/>
              </a:buClr>
              <a:buFont typeface="Wingdings" panose="05000000000000000000" pitchFamily="2" charset="2"/>
              <a:buChar char="Ø"/>
              <a:defRPr/>
            </a:lvl3pPr>
            <a:lvl4pPr marL="1600200" indent="-228600">
              <a:buClr>
                <a:srgbClr val="F7941E"/>
              </a:buClr>
              <a:buFont typeface="Courier New" panose="02070309020205020404" pitchFamily="49" charset="0"/>
              <a:buChar char="o"/>
              <a:defRPr/>
            </a:lvl4pPr>
            <a:lvl5pPr marL="2057400" indent="-228600">
              <a:buClr>
                <a:srgbClr val="F7941E"/>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01116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9965A5-EA5F-473A-A42D-7C4046BF2891}"/>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Lst>
          </a:blip>
          <a:stretch>
            <a:fillRect/>
          </a:stretch>
        </p:blipFill>
        <p:spPr>
          <a:xfrm>
            <a:off x="0" y="2919984"/>
            <a:ext cx="12192000" cy="3938016"/>
          </a:xfrm>
          <a:prstGeom prst="rect">
            <a:avLst/>
          </a:prstGeom>
        </p:spPr>
      </p:pic>
      <p:sp>
        <p:nvSpPr>
          <p:cNvPr id="3" name="Content Placeholder 2">
            <a:extLst>
              <a:ext uri="{FF2B5EF4-FFF2-40B4-BE49-F238E27FC236}">
                <a16:creationId xmlns:a16="http://schemas.microsoft.com/office/drawing/2014/main" id="{D4DB9344-2A4A-4EAB-A87F-38324FFD8364}"/>
              </a:ext>
            </a:extLst>
          </p:cNvPr>
          <p:cNvSpPr>
            <a:spLocks noGrp="1"/>
          </p:cNvSpPr>
          <p:nvPr>
            <p:ph idx="1"/>
          </p:nvPr>
        </p:nvSpPr>
        <p:spPr/>
        <p:txBody>
          <a:bodyPr/>
          <a:lstStyle>
            <a:lvl1pPr>
              <a:buClr>
                <a:srgbClr val="AEF01A"/>
              </a:buClr>
              <a:defRPr/>
            </a:lvl1pPr>
            <a:lvl2pPr marL="685800" indent="-228600">
              <a:buClr>
                <a:srgbClr val="AEF01A"/>
              </a:buClr>
              <a:buFont typeface="Wingdings" panose="05000000000000000000" pitchFamily="2" charset="2"/>
              <a:buChar char="§"/>
              <a:defRPr/>
            </a:lvl2pPr>
            <a:lvl3pPr marL="1143000" indent="-228600">
              <a:buClr>
                <a:srgbClr val="AEF01A"/>
              </a:buClr>
              <a:buFont typeface="Wingdings" panose="05000000000000000000" pitchFamily="2" charset="2"/>
              <a:buChar char="Ø"/>
              <a:defRPr/>
            </a:lvl3pPr>
            <a:lvl4pPr marL="1600200" indent="-228600">
              <a:buClr>
                <a:srgbClr val="AEF01A"/>
              </a:buClr>
              <a:buFont typeface="Courier New" panose="02070309020205020404" pitchFamily="49" charset="0"/>
              <a:buChar char="o"/>
              <a:defRPr/>
            </a:lvl4pPr>
            <a:lvl5pPr marL="2057400" indent="-228600">
              <a:buClr>
                <a:srgbClr val="AEF01A"/>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D3C0FFC-012E-46C5-AB06-72372F18835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0AC8E18A-A98F-4F49-95C7-C2D9DF862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C0B3C8-92E5-433E-9E55-1E3A6081B10A}"/>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F4A394B1-BB31-4907-8BB7-0941B494E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911" y="5471074"/>
            <a:ext cx="1411778" cy="1411778"/>
          </a:xfrm>
          <a:prstGeom prst="rect">
            <a:avLst/>
          </a:prstGeom>
        </p:spPr>
      </p:pic>
      <p:sp>
        <p:nvSpPr>
          <p:cNvPr id="11" name="Title 1">
            <a:extLst>
              <a:ext uri="{FF2B5EF4-FFF2-40B4-BE49-F238E27FC236}">
                <a16:creationId xmlns:a16="http://schemas.microsoft.com/office/drawing/2014/main" id="{F9F7992B-5F18-4023-B70E-95082B1950C0}"/>
              </a:ext>
            </a:extLst>
          </p:cNvPr>
          <p:cNvSpPr>
            <a:spLocks noGrp="1"/>
          </p:cNvSpPr>
          <p:nvPr>
            <p:ph type="title"/>
          </p:nvPr>
        </p:nvSpPr>
        <p:spPr>
          <a:xfrm>
            <a:off x="838200" y="363537"/>
            <a:ext cx="10515600" cy="1325563"/>
          </a:xfrm>
        </p:spPr>
        <p:txBody>
          <a:bodyPr/>
          <a:lstStyle>
            <a:lvl1pPr algn="ctr">
              <a:defRPr b="1">
                <a:solidFill>
                  <a:srgbClr val="AEF01A"/>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2965730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9965A5-EA5F-473A-A42D-7C4046BF2891}"/>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Lst>
          </a:blip>
          <a:stretch>
            <a:fillRect/>
          </a:stretch>
        </p:blipFill>
        <p:spPr>
          <a:xfrm>
            <a:off x="0" y="2919984"/>
            <a:ext cx="12192000" cy="3938016"/>
          </a:xfrm>
          <a:prstGeom prst="rect">
            <a:avLst/>
          </a:prstGeom>
        </p:spPr>
      </p:pic>
      <p:sp>
        <p:nvSpPr>
          <p:cNvPr id="3" name="Content Placeholder 2">
            <a:extLst>
              <a:ext uri="{FF2B5EF4-FFF2-40B4-BE49-F238E27FC236}">
                <a16:creationId xmlns:a16="http://schemas.microsoft.com/office/drawing/2014/main" id="{D4DB9344-2A4A-4EAB-A87F-38324FFD8364}"/>
              </a:ext>
            </a:extLst>
          </p:cNvPr>
          <p:cNvSpPr>
            <a:spLocks noGrp="1"/>
          </p:cNvSpPr>
          <p:nvPr>
            <p:ph idx="1"/>
          </p:nvPr>
        </p:nvSpPr>
        <p:spPr>
          <a:xfrm>
            <a:off x="838200" y="1825625"/>
            <a:ext cx="5257800" cy="4351338"/>
          </a:xfrm>
        </p:spPr>
        <p:txBody>
          <a:bodyPr/>
          <a:lstStyle>
            <a:lvl1pPr>
              <a:buClr>
                <a:srgbClr val="AEF01A"/>
              </a:buClr>
              <a:defRPr/>
            </a:lvl1pPr>
            <a:lvl2pPr marL="685800" indent="-228600">
              <a:buClr>
                <a:srgbClr val="AEF01A"/>
              </a:buClr>
              <a:buFont typeface="Wingdings" panose="05000000000000000000" pitchFamily="2" charset="2"/>
              <a:buChar char="§"/>
              <a:defRPr/>
            </a:lvl2pPr>
            <a:lvl3pPr marL="1143000" indent="-228600">
              <a:buClr>
                <a:srgbClr val="AEF01A"/>
              </a:buClr>
              <a:buFont typeface="Wingdings" panose="05000000000000000000" pitchFamily="2" charset="2"/>
              <a:buChar char="Ø"/>
              <a:defRPr/>
            </a:lvl3pPr>
            <a:lvl4pPr marL="1600200" indent="-228600">
              <a:buClr>
                <a:srgbClr val="AEF01A"/>
              </a:buClr>
              <a:buFont typeface="Courier New" panose="02070309020205020404" pitchFamily="49" charset="0"/>
              <a:buChar char="o"/>
              <a:defRPr/>
            </a:lvl4pPr>
            <a:lvl5pPr marL="2057400" indent="-228600">
              <a:buClr>
                <a:srgbClr val="AEF01A"/>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D3C0FFC-012E-46C5-AB06-72372F18835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0AC8E18A-A98F-4F49-95C7-C2D9DF862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C0B3C8-92E5-433E-9E55-1E3A6081B10A}"/>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F4A394B1-BB31-4907-8BB7-0941B494E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911" y="5471074"/>
            <a:ext cx="1411778" cy="1411778"/>
          </a:xfrm>
          <a:prstGeom prst="rect">
            <a:avLst/>
          </a:prstGeom>
        </p:spPr>
      </p:pic>
      <p:sp>
        <p:nvSpPr>
          <p:cNvPr id="11" name="Title 1">
            <a:extLst>
              <a:ext uri="{FF2B5EF4-FFF2-40B4-BE49-F238E27FC236}">
                <a16:creationId xmlns:a16="http://schemas.microsoft.com/office/drawing/2014/main" id="{F9F7992B-5F18-4023-B70E-95082B1950C0}"/>
              </a:ext>
            </a:extLst>
          </p:cNvPr>
          <p:cNvSpPr>
            <a:spLocks noGrp="1"/>
          </p:cNvSpPr>
          <p:nvPr>
            <p:ph type="title"/>
          </p:nvPr>
        </p:nvSpPr>
        <p:spPr>
          <a:xfrm>
            <a:off x="838200" y="363537"/>
            <a:ext cx="10515600" cy="1325563"/>
          </a:xfrm>
        </p:spPr>
        <p:txBody>
          <a:bodyPr/>
          <a:lstStyle>
            <a:lvl1pPr algn="ctr">
              <a:defRPr b="1">
                <a:solidFill>
                  <a:srgbClr val="AEF01A"/>
                </a:solidFill>
                <a:latin typeface="Century Gothic" panose="020B0502020202020204" pitchFamily="34" charset="0"/>
              </a:defRPr>
            </a:lvl1pPr>
          </a:lstStyle>
          <a:p>
            <a:r>
              <a:rPr lang="en-US"/>
              <a:t>Click to edit Master title style</a:t>
            </a:r>
            <a:endParaRPr lang="en-GB" dirty="0"/>
          </a:p>
        </p:txBody>
      </p:sp>
      <p:sp>
        <p:nvSpPr>
          <p:cNvPr id="9" name="Content Placeholder 2">
            <a:extLst>
              <a:ext uri="{FF2B5EF4-FFF2-40B4-BE49-F238E27FC236}">
                <a16:creationId xmlns:a16="http://schemas.microsoft.com/office/drawing/2014/main" id="{161B3E8A-FE1A-44EF-89AC-F6211EC5B80C}"/>
              </a:ext>
            </a:extLst>
          </p:cNvPr>
          <p:cNvSpPr>
            <a:spLocks noGrp="1"/>
          </p:cNvSpPr>
          <p:nvPr>
            <p:ph idx="13"/>
          </p:nvPr>
        </p:nvSpPr>
        <p:spPr>
          <a:xfrm>
            <a:off x="6096000" y="1825625"/>
            <a:ext cx="5257800" cy="4351338"/>
          </a:xfrm>
        </p:spPr>
        <p:txBody>
          <a:bodyPr/>
          <a:lstStyle>
            <a:lvl1pPr>
              <a:buClr>
                <a:srgbClr val="AEF01A"/>
              </a:buClr>
              <a:defRPr/>
            </a:lvl1pPr>
            <a:lvl2pPr marL="685800" indent="-228600">
              <a:buClr>
                <a:srgbClr val="AEF01A"/>
              </a:buClr>
              <a:buFont typeface="Wingdings" panose="05000000000000000000" pitchFamily="2" charset="2"/>
              <a:buChar char="§"/>
              <a:defRPr/>
            </a:lvl2pPr>
            <a:lvl3pPr marL="1143000" indent="-228600">
              <a:buClr>
                <a:srgbClr val="AEF01A"/>
              </a:buClr>
              <a:buFont typeface="Wingdings" panose="05000000000000000000" pitchFamily="2" charset="2"/>
              <a:buChar char="Ø"/>
              <a:defRPr/>
            </a:lvl3pPr>
            <a:lvl4pPr marL="1600200" indent="-228600">
              <a:buClr>
                <a:srgbClr val="AEF01A"/>
              </a:buClr>
              <a:buFont typeface="Courier New" panose="02070309020205020404" pitchFamily="49" charset="0"/>
              <a:buChar char="o"/>
              <a:defRPr/>
            </a:lvl4pPr>
            <a:lvl5pPr marL="2057400" indent="-228600">
              <a:buClr>
                <a:srgbClr val="AEF01A"/>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74888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9965A5-EA5F-473A-A42D-7C4046BF2891}"/>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Lst>
          </a:blip>
          <a:stretch>
            <a:fillRect/>
          </a:stretch>
        </p:blipFill>
        <p:spPr>
          <a:xfrm>
            <a:off x="0" y="2919984"/>
            <a:ext cx="12192000" cy="3938016"/>
          </a:xfrm>
          <a:prstGeom prst="rect">
            <a:avLst/>
          </a:prstGeom>
        </p:spPr>
      </p:pic>
      <p:sp>
        <p:nvSpPr>
          <p:cNvPr id="3" name="Content Placeholder 2">
            <a:extLst>
              <a:ext uri="{FF2B5EF4-FFF2-40B4-BE49-F238E27FC236}">
                <a16:creationId xmlns:a16="http://schemas.microsoft.com/office/drawing/2014/main" id="{D4DB9344-2A4A-4EAB-A87F-38324FFD8364}"/>
              </a:ext>
            </a:extLst>
          </p:cNvPr>
          <p:cNvSpPr>
            <a:spLocks noGrp="1"/>
          </p:cNvSpPr>
          <p:nvPr>
            <p:ph idx="1"/>
          </p:nvPr>
        </p:nvSpPr>
        <p:spPr/>
        <p:txBody>
          <a:bodyPr/>
          <a:lstStyle>
            <a:lvl1pPr>
              <a:buClr>
                <a:srgbClr val="EC1B23"/>
              </a:buClr>
              <a:defRPr/>
            </a:lvl1pPr>
            <a:lvl2pPr marL="685800" indent="-228600">
              <a:buClr>
                <a:srgbClr val="EC1B23"/>
              </a:buClr>
              <a:buFont typeface="Wingdings" panose="05000000000000000000" pitchFamily="2" charset="2"/>
              <a:buChar char="§"/>
              <a:defRPr/>
            </a:lvl2pPr>
            <a:lvl3pPr marL="1143000" indent="-228600">
              <a:buClr>
                <a:srgbClr val="EC1B23"/>
              </a:buClr>
              <a:buFont typeface="Wingdings" panose="05000000000000000000" pitchFamily="2" charset="2"/>
              <a:buChar char="Ø"/>
              <a:defRPr/>
            </a:lvl3pPr>
            <a:lvl4pPr marL="1600200" indent="-228600">
              <a:buClr>
                <a:srgbClr val="EC1B23"/>
              </a:buClr>
              <a:buFont typeface="Courier New" panose="02070309020205020404" pitchFamily="49" charset="0"/>
              <a:buChar char="o"/>
              <a:defRPr/>
            </a:lvl4pPr>
            <a:lvl5pPr marL="2057400" indent="-228600">
              <a:buClr>
                <a:srgbClr val="EC1B23"/>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D3C0FFC-012E-46C5-AB06-72372F18835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0AC8E18A-A98F-4F49-95C7-C2D9DF862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C0B3C8-92E5-433E-9E55-1E3A6081B10A}"/>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F4A394B1-BB31-4907-8BB7-0941B494E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911" y="5471074"/>
            <a:ext cx="1411778" cy="1411778"/>
          </a:xfrm>
          <a:prstGeom prst="rect">
            <a:avLst/>
          </a:prstGeom>
        </p:spPr>
      </p:pic>
      <p:sp>
        <p:nvSpPr>
          <p:cNvPr id="11" name="Title 1">
            <a:extLst>
              <a:ext uri="{FF2B5EF4-FFF2-40B4-BE49-F238E27FC236}">
                <a16:creationId xmlns:a16="http://schemas.microsoft.com/office/drawing/2014/main" id="{F9F7992B-5F18-4023-B70E-95082B1950C0}"/>
              </a:ext>
            </a:extLst>
          </p:cNvPr>
          <p:cNvSpPr>
            <a:spLocks noGrp="1"/>
          </p:cNvSpPr>
          <p:nvPr>
            <p:ph type="title"/>
          </p:nvPr>
        </p:nvSpPr>
        <p:spPr>
          <a:xfrm>
            <a:off x="838200" y="363537"/>
            <a:ext cx="10515600" cy="1325563"/>
          </a:xfrm>
        </p:spPr>
        <p:txBody>
          <a:bodyPr/>
          <a:lstStyle>
            <a:lvl1pPr algn="ctr">
              <a:defRPr b="1">
                <a:solidFill>
                  <a:srgbClr val="EC1B23"/>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1565056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9965A5-EA5F-473A-A42D-7C4046BF2891}"/>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Lst>
          </a:blip>
          <a:stretch>
            <a:fillRect/>
          </a:stretch>
        </p:blipFill>
        <p:spPr>
          <a:xfrm>
            <a:off x="0" y="2919984"/>
            <a:ext cx="12192000" cy="3938016"/>
          </a:xfrm>
          <a:prstGeom prst="rect">
            <a:avLst/>
          </a:prstGeom>
        </p:spPr>
      </p:pic>
      <p:sp>
        <p:nvSpPr>
          <p:cNvPr id="3" name="Content Placeholder 2">
            <a:extLst>
              <a:ext uri="{FF2B5EF4-FFF2-40B4-BE49-F238E27FC236}">
                <a16:creationId xmlns:a16="http://schemas.microsoft.com/office/drawing/2014/main" id="{D4DB9344-2A4A-4EAB-A87F-38324FFD8364}"/>
              </a:ext>
            </a:extLst>
          </p:cNvPr>
          <p:cNvSpPr>
            <a:spLocks noGrp="1"/>
          </p:cNvSpPr>
          <p:nvPr>
            <p:ph idx="1"/>
          </p:nvPr>
        </p:nvSpPr>
        <p:spPr>
          <a:xfrm>
            <a:off x="838200" y="1825625"/>
            <a:ext cx="5257800" cy="4351338"/>
          </a:xfrm>
        </p:spPr>
        <p:txBody>
          <a:bodyPr/>
          <a:lstStyle>
            <a:lvl1pPr>
              <a:buClr>
                <a:srgbClr val="EC1B23"/>
              </a:buClr>
              <a:defRPr/>
            </a:lvl1pPr>
            <a:lvl2pPr marL="685800" indent="-228600">
              <a:buClr>
                <a:srgbClr val="EC1B23"/>
              </a:buClr>
              <a:buFont typeface="Wingdings" panose="05000000000000000000" pitchFamily="2" charset="2"/>
              <a:buChar char="§"/>
              <a:defRPr/>
            </a:lvl2pPr>
            <a:lvl3pPr marL="1143000" indent="-228600">
              <a:buClr>
                <a:srgbClr val="EC1B23"/>
              </a:buClr>
              <a:buFont typeface="Wingdings" panose="05000000000000000000" pitchFamily="2" charset="2"/>
              <a:buChar char="Ø"/>
              <a:defRPr/>
            </a:lvl3pPr>
            <a:lvl4pPr marL="1600200" indent="-228600">
              <a:buClr>
                <a:srgbClr val="EC1B23"/>
              </a:buClr>
              <a:buFont typeface="Courier New" panose="02070309020205020404" pitchFamily="49" charset="0"/>
              <a:buChar char="o"/>
              <a:defRPr/>
            </a:lvl4pPr>
            <a:lvl5pPr marL="2057400" indent="-228600">
              <a:buClr>
                <a:srgbClr val="EC1B23"/>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D3C0FFC-012E-46C5-AB06-72372F18835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0AC8E18A-A98F-4F49-95C7-C2D9DF862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C0B3C8-92E5-433E-9E55-1E3A6081B10A}"/>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F4A394B1-BB31-4907-8BB7-0941B494E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911" y="5471074"/>
            <a:ext cx="1411778" cy="1411778"/>
          </a:xfrm>
          <a:prstGeom prst="rect">
            <a:avLst/>
          </a:prstGeom>
        </p:spPr>
      </p:pic>
      <p:sp>
        <p:nvSpPr>
          <p:cNvPr id="11" name="Title 1">
            <a:extLst>
              <a:ext uri="{FF2B5EF4-FFF2-40B4-BE49-F238E27FC236}">
                <a16:creationId xmlns:a16="http://schemas.microsoft.com/office/drawing/2014/main" id="{F9F7992B-5F18-4023-B70E-95082B1950C0}"/>
              </a:ext>
            </a:extLst>
          </p:cNvPr>
          <p:cNvSpPr>
            <a:spLocks noGrp="1"/>
          </p:cNvSpPr>
          <p:nvPr>
            <p:ph type="title"/>
          </p:nvPr>
        </p:nvSpPr>
        <p:spPr>
          <a:xfrm>
            <a:off x="838200" y="363537"/>
            <a:ext cx="10515600" cy="1325563"/>
          </a:xfrm>
        </p:spPr>
        <p:txBody>
          <a:bodyPr/>
          <a:lstStyle>
            <a:lvl1pPr algn="ctr">
              <a:defRPr b="1">
                <a:solidFill>
                  <a:srgbClr val="EC1B23"/>
                </a:solidFill>
                <a:latin typeface="Century Gothic" panose="020B0502020202020204" pitchFamily="34" charset="0"/>
              </a:defRPr>
            </a:lvl1pPr>
          </a:lstStyle>
          <a:p>
            <a:r>
              <a:rPr lang="en-US"/>
              <a:t>Click to edit Master title style</a:t>
            </a:r>
            <a:endParaRPr lang="en-GB" dirty="0"/>
          </a:p>
        </p:txBody>
      </p:sp>
      <p:sp>
        <p:nvSpPr>
          <p:cNvPr id="9" name="Content Placeholder 2">
            <a:extLst>
              <a:ext uri="{FF2B5EF4-FFF2-40B4-BE49-F238E27FC236}">
                <a16:creationId xmlns:a16="http://schemas.microsoft.com/office/drawing/2014/main" id="{161B3E8A-FE1A-44EF-89AC-F6211EC5B80C}"/>
              </a:ext>
            </a:extLst>
          </p:cNvPr>
          <p:cNvSpPr>
            <a:spLocks noGrp="1"/>
          </p:cNvSpPr>
          <p:nvPr>
            <p:ph idx="13"/>
          </p:nvPr>
        </p:nvSpPr>
        <p:spPr>
          <a:xfrm>
            <a:off x="6096000" y="1825625"/>
            <a:ext cx="5257800" cy="4351338"/>
          </a:xfrm>
        </p:spPr>
        <p:txBody>
          <a:bodyPr/>
          <a:lstStyle>
            <a:lvl1pPr>
              <a:buClr>
                <a:srgbClr val="EC1B23"/>
              </a:buClr>
              <a:defRPr/>
            </a:lvl1pPr>
            <a:lvl2pPr marL="685800" indent="-228600">
              <a:buClr>
                <a:srgbClr val="EC1B23"/>
              </a:buClr>
              <a:buFont typeface="Wingdings" panose="05000000000000000000" pitchFamily="2" charset="2"/>
              <a:buChar char="§"/>
              <a:defRPr/>
            </a:lvl2pPr>
            <a:lvl3pPr marL="1143000" indent="-228600">
              <a:buClr>
                <a:srgbClr val="EC1B23"/>
              </a:buClr>
              <a:buFont typeface="Wingdings" panose="05000000000000000000" pitchFamily="2" charset="2"/>
              <a:buChar char="Ø"/>
              <a:defRPr/>
            </a:lvl3pPr>
            <a:lvl4pPr marL="1600200" indent="-228600">
              <a:buClr>
                <a:srgbClr val="EC1B23"/>
              </a:buClr>
              <a:buFont typeface="Courier New" panose="02070309020205020404" pitchFamily="49" charset="0"/>
              <a:buChar char="o"/>
              <a:defRPr/>
            </a:lvl4pPr>
            <a:lvl5pPr marL="2057400" indent="-228600">
              <a:buClr>
                <a:srgbClr val="EC1B23"/>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62621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BDC2BE-9DB5-4CAC-8FC7-721F00573B39}"/>
              </a:ext>
            </a:extLst>
          </p:cNvPr>
          <p:cNvPicPr>
            <a:picLocks noChangeAspect="1"/>
          </p:cNvPicPr>
          <p:nvPr/>
        </p:nvPicPr>
        <p:blipFill rotWithShape="1">
          <a:blip r:embed="rId2">
            <a:duotone>
              <a:prstClr val="black"/>
              <a:srgbClr val="F7941E">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rcRect b="26457"/>
          <a:stretch/>
        </p:blipFill>
        <p:spPr>
          <a:xfrm>
            <a:off x="0" y="1"/>
            <a:ext cx="12192000" cy="6858000"/>
          </a:xfrm>
          <a:prstGeom prst="rect">
            <a:avLst/>
          </a:prstGeom>
        </p:spPr>
      </p:pic>
      <p:pic>
        <p:nvPicPr>
          <p:cNvPr id="8" name="Picture 7">
            <a:extLst>
              <a:ext uri="{FF2B5EF4-FFF2-40B4-BE49-F238E27FC236}">
                <a16:creationId xmlns:a16="http://schemas.microsoft.com/office/drawing/2014/main" id="{58729D69-C429-4B19-8C14-BCBBE4F1F570}"/>
              </a:ext>
            </a:extLst>
          </p:cNvPr>
          <p:cNvPicPr>
            <a:picLocks noChangeAspect="1"/>
          </p:cNvPicPr>
          <p:nvPr/>
        </p:nvPicPr>
        <p:blipFill rotWithShape="1">
          <a:blip r:embed="rId4">
            <a:extLst>
              <a:ext uri="{28A0092B-C50C-407E-A947-70E740481C1C}">
                <a14:useLocalDpi xmlns:a14="http://schemas.microsoft.com/office/drawing/2010/main" val="0"/>
              </a:ext>
            </a:extLst>
          </a:blip>
          <a:srcRect l="1519" t="22614" r="3360" b="23882"/>
          <a:stretch/>
        </p:blipFill>
        <p:spPr>
          <a:xfrm>
            <a:off x="385010" y="1"/>
            <a:ext cx="12192000" cy="6857999"/>
          </a:xfrm>
          <a:prstGeom prst="rect">
            <a:avLst/>
          </a:prstGeom>
        </p:spPr>
      </p:pic>
      <p:pic>
        <p:nvPicPr>
          <p:cNvPr id="9" name="Picture 8">
            <a:extLst>
              <a:ext uri="{FF2B5EF4-FFF2-40B4-BE49-F238E27FC236}">
                <a16:creationId xmlns:a16="http://schemas.microsoft.com/office/drawing/2014/main" id="{E0B83053-A472-4038-AC45-B6144FD1CD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5716" y="1188715"/>
            <a:ext cx="4480569" cy="4480569"/>
          </a:xfrm>
          <a:prstGeom prst="rect">
            <a:avLst/>
          </a:prstGeom>
        </p:spPr>
      </p:pic>
      <p:pic>
        <p:nvPicPr>
          <p:cNvPr id="10" name="Picture 9">
            <a:extLst>
              <a:ext uri="{FF2B5EF4-FFF2-40B4-BE49-F238E27FC236}">
                <a16:creationId xmlns:a16="http://schemas.microsoft.com/office/drawing/2014/main" id="{C8B496D4-F7C6-4773-9ABB-1124A9CFA19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5716" y="1188713"/>
            <a:ext cx="4480569" cy="4480569"/>
          </a:xfrm>
          <a:prstGeom prst="rect">
            <a:avLst/>
          </a:prstGeom>
        </p:spPr>
      </p:pic>
    </p:spTree>
    <p:extLst>
      <p:ext uri="{BB962C8B-B14F-4D97-AF65-F5344CB8AC3E}">
        <p14:creationId xmlns:p14="http://schemas.microsoft.com/office/powerpoint/2010/main" val="1278631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8" name="Picture 3" descr="Z:\KiVa_Intro_PPT\2019_04\kuvia\bullies_and_victim.jpg">
            <a:extLst>
              <a:ext uri="{FF2B5EF4-FFF2-40B4-BE49-F238E27FC236}">
                <a16:creationId xmlns:a16="http://schemas.microsoft.com/office/drawing/2014/main" id="{2AD0FF50-5C6F-45FD-875D-1443E685F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53B80B-6D70-4388-8456-941EAB818199}"/>
              </a:ext>
            </a:extLst>
          </p:cNvPr>
          <p:cNvSpPr>
            <a:spLocks noGrp="1"/>
          </p:cNvSpPr>
          <p:nvPr>
            <p:ph type="title"/>
          </p:nvPr>
        </p:nvSpPr>
        <p:spPr>
          <a:xfrm>
            <a:off x="838200" y="768350"/>
            <a:ext cx="5257800" cy="972214"/>
          </a:xfrm>
        </p:spPr>
        <p:txBody>
          <a:bodyPr anchor="b"/>
          <a:lstStyle>
            <a:lvl1pPr>
              <a:defRPr sz="6000" b="1">
                <a:solidFill>
                  <a:srgbClr val="00B0F0"/>
                </a:solidFill>
                <a:latin typeface="Century Gothic" panose="020B0502020202020204"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25F5C87-76F6-43B4-B60E-871BBBA25BA6}"/>
              </a:ext>
            </a:extLst>
          </p:cNvPr>
          <p:cNvSpPr>
            <a:spLocks noGrp="1"/>
          </p:cNvSpPr>
          <p:nvPr>
            <p:ph type="body" idx="1"/>
          </p:nvPr>
        </p:nvSpPr>
        <p:spPr>
          <a:xfrm>
            <a:off x="838200" y="1741404"/>
            <a:ext cx="5257800" cy="36512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6327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8" name="Picture 3" descr="Z:\KiVa_Intro_PPT\2019_04\kuvia\bullies_and_victim.jpg">
            <a:extLst>
              <a:ext uri="{FF2B5EF4-FFF2-40B4-BE49-F238E27FC236}">
                <a16:creationId xmlns:a16="http://schemas.microsoft.com/office/drawing/2014/main" id="{2AD0FF50-5C6F-45FD-875D-1443E685F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53B80B-6D70-4388-8456-941EAB818199}"/>
              </a:ext>
            </a:extLst>
          </p:cNvPr>
          <p:cNvSpPr>
            <a:spLocks noGrp="1"/>
          </p:cNvSpPr>
          <p:nvPr>
            <p:ph type="title"/>
          </p:nvPr>
        </p:nvSpPr>
        <p:spPr>
          <a:xfrm>
            <a:off x="838200" y="768350"/>
            <a:ext cx="5257800" cy="972214"/>
          </a:xfrm>
        </p:spPr>
        <p:txBody>
          <a:bodyPr anchor="b"/>
          <a:lstStyle>
            <a:lvl1pPr>
              <a:defRPr sz="6000" b="1">
                <a:solidFill>
                  <a:srgbClr val="F7941E"/>
                </a:solidFill>
                <a:latin typeface="Century Gothic" panose="020B0502020202020204"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25F5C87-76F6-43B4-B60E-871BBBA25BA6}"/>
              </a:ext>
            </a:extLst>
          </p:cNvPr>
          <p:cNvSpPr>
            <a:spLocks noGrp="1"/>
          </p:cNvSpPr>
          <p:nvPr>
            <p:ph type="body" idx="1"/>
          </p:nvPr>
        </p:nvSpPr>
        <p:spPr>
          <a:xfrm>
            <a:off x="838200" y="1741404"/>
            <a:ext cx="5257800" cy="36512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37569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8" name="Picture 3" descr="Z:\KiVa_Intro_PPT\2019_04\kuvia\bullies_and_victim.jpg">
            <a:extLst>
              <a:ext uri="{FF2B5EF4-FFF2-40B4-BE49-F238E27FC236}">
                <a16:creationId xmlns:a16="http://schemas.microsoft.com/office/drawing/2014/main" id="{2AD0FF50-5C6F-45FD-875D-1443E685F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53B80B-6D70-4388-8456-941EAB818199}"/>
              </a:ext>
            </a:extLst>
          </p:cNvPr>
          <p:cNvSpPr>
            <a:spLocks noGrp="1"/>
          </p:cNvSpPr>
          <p:nvPr>
            <p:ph type="title"/>
          </p:nvPr>
        </p:nvSpPr>
        <p:spPr>
          <a:xfrm>
            <a:off x="838200" y="768350"/>
            <a:ext cx="5257800" cy="972214"/>
          </a:xfrm>
        </p:spPr>
        <p:txBody>
          <a:bodyPr anchor="b"/>
          <a:lstStyle>
            <a:lvl1pPr>
              <a:defRPr sz="6000" b="1">
                <a:solidFill>
                  <a:srgbClr val="8DC63F"/>
                </a:solidFill>
                <a:latin typeface="Century Gothic" panose="020B0502020202020204"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25F5C87-76F6-43B4-B60E-871BBBA25BA6}"/>
              </a:ext>
            </a:extLst>
          </p:cNvPr>
          <p:cNvSpPr>
            <a:spLocks noGrp="1"/>
          </p:cNvSpPr>
          <p:nvPr>
            <p:ph type="body" idx="1"/>
          </p:nvPr>
        </p:nvSpPr>
        <p:spPr>
          <a:xfrm>
            <a:off x="838200" y="1741404"/>
            <a:ext cx="5257800" cy="36512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66603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8" name="Picture 3" descr="Z:\KiVa_Intro_PPT\2019_04\kuvia\bullies_and_victim.jpg">
            <a:extLst>
              <a:ext uri="{FF2B5EF4-FFF2-40B4-BE49-F238E27FC236}">
                <a16:creationId xmlns:a16="http://schemas.microsoft.com/office/drawing/2014/main" id="{2AD0FF50-5C6F-45FD-875D-1443E685F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53B80B-6D70-4388-8456-941EAB818199}"/>
              </a:ext>
            </a:extLst>
          </p:cNvPr>
          <p:cNvSpPr>
            <a:spLocks noGrp="1"/>
          </p:cNvSpPr>
          <p:nvPr>
            <p:ph type="title"/>
          </p:nvPr>
        </p:nvSpPr>
        <p:spPr>
          <a:xfrm>
            <a:off x="838200" y="768350"/>
            <a:ext cx="5257800" cy="972214"/>
          </a:xfrm>
        </p:spPr>
        <p:txBody>
          <a:bodyPr anchor="b"/>
          <a:lstStyle>
            <a:lvl1pPr>
              <a:defRPr sz="6000" b="1">
                <a:solidFill>
                  <a:srgbClr val="EC1B23"/>
                </a:solidFill>
                <a:latin typeface="Century Gothic" panose="020B0502020202020204"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25F5C87-76F6-43B4-B60E-871BBBA25BA6}"/>
              </a:ext>
            </a:extLst>
          </p:cNvPr>
          <p:cNvSpPr>
            <a:spLocks noGrp="1"/>
          </p:cNvSpPr>
          <p:nvPr>
            <p:ph type="body" idx="1"/>
          </p:nvPr>
        </p:nvSpPr>
        <p:spPr>
          <a:xfrm>
            <a:off x="838200" y="1741404"/>
            <a:ext cx="5257800" cy="36512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42798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 name="Picture 2" descr="C:\Users\Ikaros\Desktop\corridor.jpg">
            <a:extLst>
              <a:ext uri="{FF2B5EF4-FFF2-40B4-BE49-F238E27FC236}">
                <a16:creationId xmlns:a16="http://schemas.microsoft.com/office/drawing/2014/main" id="{D45A46F4-BD51-4A4C-8E4D-BB166BEBA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BE90515-8926-42CB-A40D-95E21FD0F29B}"/>
              </a:ext>
            </a:extLst>
          </p:cNvPr>
          <p:cNvSpPr>
            <a:spLocks noGrp="1"/>
          </p:cNvSpPr>
          <p:nvPr>
            <p:ph type="title"/>
          </p:nvPr>
        </p:nvSpPr>
        <p:spPr>
          <a:xfrm>
            <a:off x="6597975" y="365125"/>
            <a:ext cx="5138395" cy="1325563"/>
          </a:xfrm>
          <a:solidFill>
            <a:schemeClr val="bg2">
              <a:alpha val="76000"/>
            </a:schemeClr>
          </a:solidFill>
        </p:spPr>
        <p:txBody>
          <a:bodyPr/>
          <a:lstStyle>
            <a:lvl1pPr algn="ctr">
              <a:defRPr b="1">
                <a:solidFill>
                  <a:srgbClr val="002060"/>
                </a:solidFill>
                <a:latin typeface="Century Gothic" panose="020B0502020202020204" pitchFamily="34" charset="0"/>
              </a:defRPr>
            </a:lvl1pPr>
          </a:lstStyle>
          <a:p>
            <a:r>
              <a:rPr lang="en-US"/>
              <a:t>Click to edit Master title style</a:t>
            </a:r>
            <a:endParaRPr lang="en-GB" dirty="0"/>
          </a:p>
        </p:txBody>
      </p:sp>
      <p:sp>
        <p:nvSpPr>
          <p:cNvPr id="8" name="Text Placeholder 7">
            <a:extLst>
              <a:ext uri="{FF2B5EF4-FFF2-40B4-BE49-F238E27FC236}">
                <a16:creationId xmlns:a16="http://schemas.microsoft.com/office/drawing/2014/main" id="{003CD45B-8F38-438A-81DC-330587111ED6}"/>
              </a:ext>
            </a:extLst>
          </p:cNvPr>
          <p:cNvSpPr>
            <a:spLocks noGrp="1"/>
          </p:cNvSpPr>
          <p:nvPr>
            <p:ph type="body" sz="quarter" idx="13"/>
          </p:nvPr>
        </p:nvSpPr>
        <p:spPr>
          <a:xfrm>
            <a:off x="6597976" y="1809389"/>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50152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6" name="Picture 2" descr="C:\Users\Ikaros\Desktop\yard.jpg">
            <a:extLst>
              <a:ext uri="{FF2B5EF4-FFF2-40B4-BE49-F238E27FC236}">
                <a16:creationId xmlns:a16="http://schemas.microsoft.com/office/drawing/2014/main" id="{88F92C74-D52E-4C6E-9C9B-64C34D4DB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7BE2D6E3-51D8-45A4-AD1E-07A062784E35}"/>
              </a:ext>
            </a:extLst>
          </p:cNvPr>
          <p:cNvSpPr>
            <a:spLocks noGrp="1"/>
          </p:cNvSpPr>
          <p:nvPr>
            <p:ph type="title"/>
          </p:nvPr>
        </p:nvSpPr>
        <p:spPr>
          <a:xfrm>
            <a:off x="3526802" y="381750"/>
            <a:ext cx="5138395" cy="1325563"/>
          </a:xfrm>
          <a:solidFill>
            <a:schemeClr val="bg2">
              <a:alpha val="76000"/>
            </a:schemeClr>
          </a:solidFill>
        </p:spPr>
        <p:txBody>
          <a:bodyPr/>
          <a:lstStyle>
            <a:lvl1pPr algn="ctr">
              <a:defRPr b="1">
                <a:solidFill>
                  <a:srgbClr val="002060"/>
                </a:solidFill>
                <a:latin typeface="Century Gothic" panose="020B0502020202020204" pitchFamily="34" charset="0"/>
              </a:defRPr>
            </a:lvl1pPr>
          </a:lstStyle>
          <a:p>
            <a:r>
              <a:rPr lang="en-US"/>
              <a:t>Click to edit Master title style</a:t>
            </a:r>
            <a:endParaRPr lang="en-GB" dirty="0"/>
          </a:p>
        </p:txBody>
      </p:sp>
      <p:sp>
        <p:nvSpPr>
          <p:cNvPr id="8" name="Text Placeholder 7">
            <a:extLst>
              <a:ext uri="{FF2B5EF4-FFF2-40B4-BE49-F238E27FC236}">
                <a16:creationId xmlns:a16="http://schemas.microsoft.com/office/drawing/2014/main" id="{E9E2EC9C-EEEB-45AE-A498-6FC628DA51E0}"/>
              </a:ext>
            </a:extLst>
          </p:cNvPr>
          <p:cNvSpPr>
            <a:spLocks noGrp="1"/>
          </p:cNvSpPr>
          <p:nvPr>
            <p:ph type="body" sz="quarter" idx="13"/>
          </p:nvPr>
        </p:nvSpPr>
        <p:spPr>
          <a:xfrm>
            <a:off x="3526801" y="1929289"/>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92489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B8F3-A6F8-4464-9D17-B648CE513B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4718CB-5979-4C86-9B97-33CA2F09466C}"/>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4" name="Footer Placeholder 3">
            <a:extLst>
              <a:ext uri="{FF2B5EF4-FFF2-40B4-BE49-F238E27FC236}">
                <a16:creationId xmlns:a16="http://schemas.microsoft.com/office/drawing/2014/main" id="{B378126C-66AE-409D-BE28-5CB44371A3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BB6F9B-1311-4F3E-96EF-4E321D004583}"/>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6" name="Picture 2" descr="C:\Users\Ikaros\Desktop\mobile.jpg">
            <a:extLst>
              <a:ext uri="{FF2B5EF4-FFF2-40B4-BE49-F238E27FC236}">
                <a16:creationId xmlns:a16="http://schemas.microsoft.com/office/drawing/2014/main" id="{921876F6-04DE-4D9C-AF8B-EA34F465C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2" y="-21872"/>
            <a:ext cx="12230882" cy="687987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B603EBCB-656A-4C5A-8F99-1F376F582A4E}"/>
              </a:ext>
            </a:extLst>
          </p:cNvPr>
          <p:cNvSpPr>
            <a:spLocks noGrp="1"/>
          </p:cNvSpPr>
          <p:nvPr>
            <p:ph type="body" sz="quarter" idx="13"/>
          </p:nvPr>
        </p:nvSpPr>
        <p:spPr>
          <a:xfrm>
            <a:off x="6597976" y="1809389"/>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a:extLst>
              <a:ext uri="{FF2B5EF4-FFF2-40B4-BE49-F238E27FC236}">
                <a16:creationId xmlns:a16="http://schemas.microsoft.com/office/drawing/2014/main" id="{C4DA7FD1-4FD7-496B-B176-A48ED0E969CD}"/>
              </a:ext>
            </a:extLst>
          </p:cNvPr>
          <p:cNvSpPr txBox="1">
            <a:spLocks/>
          </p:cNvSpPr>
          <p:nvPr/>
        </p:nvSpPr>
        <p:spPr>
          <a:xfrm>
            <a:off x="6597975" y="365124"/>
            <a:ext cx="5138395" cy="1325563"/>
          </a:xfrm>
          <a:prstGeom prst="rect">
            <a:avLst/>
          </a:prstGeom>
          <a:solidFill>
            <a:schemeClr val="bg2">
              <a:alpha val="76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002060"/>
                </a:solidFill>
                <a:latin typeface="Century Gothic" panose="020B0502020202020204" pitchFamily="34" charset="0"/>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3742018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8F076D-CCD4-4876-A21A-103185F31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85384"/>
          </a:xfrm>
          <a:prstGeom prst="rect">
            <a:avLst/>
          </a:prstGeom>
        </p:spPr>
      </p:pic>
      <p:sp>
        <p:nvSpPr>
          <p:cNvPr id="8" name="Text Placeholder 7">
            <a:extLst>
              <a:ext uri="{FF2B5EF4-FFF2-40B4-BE49-F238E27FC236}">
                <a16:creationId xmlns:a16="http://schemas.microsoft.com/office/drawing/2014/main" id="{0229411F-3271-4426-925A-EF4C65114573}"/>
              </a:ext>
            </a:extLst>
          </p:cNvPr>
          <p:cNvSpPr>
            <a:spLocks noGrp="1"/>
          </p:cNvSpPr>
          <p:nvPr>
            <p:ph type="body" sz="quarter" idx="13"/>
          </p:nvPr>
        </p:nvSpPr>
        <p:spPr>
          <a:xfrm>
            <a:off x="6597976" y="1809389"/>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a:extLst>
              <a:ext uri="{FF2B5EF4-FFF2-40B4-BE49-F238E27FC236}">
                <a16:creationId xmlns:a16="http://schemas.microsoft.com/office/drawing/2014/main" id="{23D0BD99-A2B5-4363-AF53-FF20A301D58E}"/>
              </a:ext>
            </a:extLst>
          </p:cNvPr>
          <p:cNvSpPr>
            <a:spLocks noGrp="1"/>
          </p:cNvSpPr>
          <p:nvPr>
            <p:ph type="title"/>
          </p:nvPr>
        </p:nvSpPr>
        <p:spPr>
          <a:xfrm>
            <a:off x="6597976" y="415001"/>
            <a:ext cx="5138395" cy="1325563"/>
          </a:xfrm>
          <a:solidFill>
            <a:schemeClr val="bg2">
              <a:alpha val="76000"/>
            </a:schemeClr>
          </a:solidFill>
        </p:spPr>
        <p:txBody>
          <a:bodyPr/>
          <a:lstStyle>
            <a:lvl1pPr algn="ctr">
              <a:defRPr b="1">
                <a:solidFill>
                  <a:srgbClr val="00B0F0"/>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83680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8F076D-CCD4-4876-A21A-103185F31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85384"/>
          </a:xfrm>
          <a:prstGeom prst="rect">
            <a:avLst/>
          </a:prstGeom>
        </p:spPr>
      </p:pic>
      <p:sp>
        <p:nvSpPr>
          <p:cNvPr id="8" name="Text Placeholder 7">
            <a:extLst>
              <a:ext uri="{FF2B5EF4-FFF2-40B4-BE49-F238E27FC236}">
                <a16:creationId xmlns:a16="http://schemas.microsoft.com/office/drawing/2014/main" id="{0229411F-3271-4426-925A-EF4C65114573}"/>
              </a:ext>
            </a:extLst>
          </p:cNvPr>
          <p:cNvSpPr>
            <a:spLocks noGrp="1"/>
          </p:cNvSpPr>
          <p:nvPr>
            <p:ph type="body" sz="quarter" idx="13"/>
          </p:nvPr>
        </p:nvSpPr>
        <p:spPr>
          <a:xfrm>
            <a:off x="6597976" y="1809389"/>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a:extLst>
              <a:ext uri="{FF2B5EF4-FFF2-40B4-BE49-F238E27FC236}">
                <a16:creationId xmlns:a16="http://schemas.microsoft.com/office/drawing/2014/main" id="{23D0BD99-A2B5-4363-AF53-FF20A301D58E}"/>
              </a:ext>
            </a:extLst>
          </p:cNvPr>
          <p:cNvSpPr>
            <a:spLocks noGrp="1"/>
          </p:cNvSpPr>
          <p:nvPr>
            <p:ph type="title"/>
          </p:nvPr>
        </p:nvSpPr>
        <p:spPr>
          <a:xfrm>
            <a:off x="6597976" y="415001"/>
            <a:ext cx="5138395" cy="1325563"/>
          </a:xfrm>
          <a:solidFill>
            <a:schemeClr val="bg2">
              <a:alpha val="76000"/>
            </a:schemeClr>
          </a:solidFill>
        </p:spPr>
        <p:txBody>
          <a:bodyPr/>
          <a:lstStyle>
            <a:lvl1pPr algn="ctr">
              <a:defRPr b="1">
                <a:solidFill>
                  <a:srgbClr val="F7941E"/>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194168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8F076D-CCD4-4876-A21A-103185F31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85384"/>
          </a:xfrm>
          <a:prstGeom prst="rect">
            <a:avLst/>
          </a:prstGeom>
        </p:spPr>
      </p:pic>
      <p:sp>
        <p:nvSpPr>
          <p:cNvPr id="8" name="Text Placeholder 7">
            <a:extLst>
              <a:ext uri="{FF2B5EF4-FFF2-40B4-BE49-F238E27FC236}">
                <a16:creationId xmlns:a16="http://schemas.microsoft.com/office/drawing/2014/main" id="{0229411F-3271-4426-925A-EF4C65114573}"/>
              </a:ext>
            </a:extLst>
          </p:cNvPr>
          <p:cNvSpPr>
            <a:spLocks noGrp="1"/>
          </p:cNvSpPr>
          <p:nvPr>
            <p:ph type="body" sz="quarter" idx="13"/>
          </p:nvPr>
        </p:nvSpPr>
        <p:spPr>
          <a:xfrm>
            <a:off x="6597976" y="1809389"/>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a:extLst>
              <a:ext uri="{FF2B5EF4-FFF2-40B4-BE49-F238E27FC236}">
                <a16:creationId xmlns:a16="http://schemas.microsoft.com/office/drawing/2014/main" id="{23D0BD99-A2B5-4363-AF53-FF20A301D58E}"/>
              </a:ext>
            </a:extLst>
          </p:cNvPr>
          <p:cNvSpPr>
            <a:spLocks noGrp="1"/>
          </p:cNvSpPr>
          <p:nvPr>
            <p:ph type="title"/>
          </p:nvPr>
        </p:nvSpPr>
        <p:spPr>
          <a:xfrm>
            <a:off x="6597976" y="415001"/>
            <a:ext cx="5138395" cy="1325563"/>
          </a:xfrm>
          <a:solidFill>
            <a:schemeClr val="bg2">
              <a:alpha val="76000"/>
            </a:schemeClr>
          </a:solidFill>
        </p:spPr>
        <p:txBody>
          <a:bodyPr/>
          <a:lstStyle>
            <a:lvl1pPr algn="ctr">
              <a:defRPr b="1">
                <a:solidFill>
                  <a:srgbClr val="8DC63F"/>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62088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BDC2BE-9DB5-4CAC-8FC7-721F00573B39}"/>
              </a:ext>
            </a:extLst>
          </p:cNvPr>
          <p:cNvPicPr>
            <a:picLocks noChangeAspect="1"/>
          </p:cNvPicPr>
          <p:nvPr/>
        </p:nvPicPr>
        <p:blipFill rotWithShape="1">
          <a:blip r:embed="rId2">
            <a:duotone>
              <a:prstClr val="black"/>
              <a:srgbClr val="8DC63F">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rcRect b="26457"/>
          <a:stretch/>
        </p:blipFill>
        <p:spPr>
          <a:xfrm>
            <a:off x="0" y="1"/>
            <a:ext cx="12192000" cy="6858000"/>
          </a:xfrm>
          <a:prstGeom prst="rect">
            <a:avLst/>
          </a:prstGeom>
        </p:spPr>
      </p:pic>
      <p:pic>
        <p:nvPicPr>
          <p:cNvPr id="8" name="Picture 7">
            <a:extLst>
              <a:ext uri="{FF2B5EF4-FFF2-40B4-BE49-F238E27FC236}">
                <a16:creationId xmlns:a16="http://schemas.microsoft.com/office/drawing/2014/main" id="{58729D69-C429-4B19-8C14-BCBBE4F1F570}"/>
              </a:ext>
            </a:extLst>
          </p:cNvPr>
          <p:cNvPicPr>
            <a:picLocks noChangeAspect="1"/>
          </p:cNvPicPr>
          <p:nvPr/>
        </p:nvPicPr>
        <p:blipFill rotWithShape="1">
          <a:blip r:embed="rId4">
            <a:extLst>
              <a:ext uri="{28A0092B-C50C-407E-A947-70E740481C1C}">
                <a14:useLocalDpi xmlns:a14="http://schemas.microsoft.com/office/drawing/2010/main" val="0"/>
              </a:ext>
            </a:extLst>
          </a:blip>
          <a:srcRect l="1519" t="22614" r="3360" b="23882"/>
          <a:stretch/>
        </p:blipFill>
        <p:spPr>
          <a:xfrm>
            <a:off x="385010" y="1"/>
            <a:ext cx="12192000" cy="6857999"/>
          </a:xfrm>
          <a:prstGeom prst="rect">
            <a:avLst/>
          </a:prstGeom>
        </p:spPr>
      </p:pic>
      <p:pic>
        <p:nvPicPr>
          <p:cNvPr id="9" name="Picture 8">
            <a:extLst>
              <a:ext uri="{FF2B5EF4-FFF2-40B4-BE49-F238E27FC236}">
                <a16:creationId xmlns:a16="http://schemas.microsoft.com/office/drawing/2014/main" id="{E0B83053-A472-4038-AC45-B6144FD1CD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5716" y="1188715"/>
            <a:ext cx="4480569" cy="4480569"/>
          </a:xfrm>
          <a:prstGeom prst="rect">
            <a:avLst/>
          </a:prstGeom>
        </p:spPr>
      </p:pic>
      <p:pic>
        <p:nvPicPr>
          <p:cNvPr id="10" name="Picture 9">
            <a:extLst>
              <a:ext uri="{FF2B5EF4-FFF2-40B4-BE49-F238E27FC236}">
                <a16:creationId xmlns:a16="http://schemas.microsoft.com/office/drawing/2014/main" id="{C8B496D4-F7C6-4773-9ABB-1124A9CFA19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5716" y="1188713"/>
            <a:ext cx="4480569" cy="4480569"/>
          </a:xfrm>
          <a:prstGeom prst="rect">
            <a:avLst/>
          </a:prstGeom>
        </p:spPr>
      </p:pic>
    </p:spTree>
    <p:extLst>
      <p:ext uri="{BB962C8B-B14F-4D97-AF65-F5344CB8AC3E}">
        <p14:creationId xmlns:p14="http://schemas.microsoft.com/office/powerpoint/2010/main" val="3199032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8F076D-CCD4-4876-A21A-103185F31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85384"/>
          </a:xfrm>
          <a:prstGeom prst="rect">
            <a:avLst/>
          </a:prstGeom>
        </p:spPr>
      </p:pic>
      <p:sp>
        <p:nvSpPr>
          <p:cNvPr id="8" name="Text Placeholder 7">
            <a:extLst>
              <a:ext uri="{FF2B5EF4-FFF2-40B4-BE49-F238E27FC236}">
                <a16:creationId xmlns:a16="http://schemas.microsoft.com/office/drawing/2014/main" id="{0229411F-3271-4426-925A-EF4C65114573}"/>
              </a:ext>
            </a:extLst>
          </p:cNvPr>
          <p:cNvSpPr>
            <a:spLocks noGrp="1"/>
          </p:cNvSpPr>
          <p:nvPr>
            <p:ph type="body" sz="quarter" idx="13"/>
          </p:nvPr>
        </p:nvSpPr>
        <p:spPr>
          <a:xfrm>
            <a:off x="6597976" y="1809389"/>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a:extLst>
              <a:ext uri="{FF2B5EF4-FFF2-40B4-BE49-F238E27FC236}">
                <a16:creationId xmlns:a16="http://schemas.microsoft.com/office/drawing/2014/main" id="{23D0BD99-A2B5-4363-AF53-FF20A301D58E}"/>
              </a:ext>
            </a:extLst>
          </p:cNvPr>
          <p:cNvSpPr>
            <a:spLocks noGrp="1"/>
          </p:cNvSpPr>
          <p:nvPr>
            <p:ph type="title"/>
          </p:nvPr>
        </p:nvSpPr>
        <p:spPr>
          <a:xfrm>
            <a:off x="6597976" y="415001"/>
            <a:ext cx="5138395" cy="1325563"/>
          </a:xfrm>
          <a:solidFill>
            <a:schemeClr val="bg2">
              <a:alpha val="76000"/>
            </a:schemeClr>
          </a:solidFill>
        </p:spPr>
        <p:txBody>
          <a:bodyPr/>
          <a:lstStyle>
            <a:lvl1pPr algn="ctr">
              <a:defRPr b="1">
                <a:solidFill>
                  <a:srgbClr val="EC1B23"/>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2877805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6" name="Picture 4" descr="Z:\KiVa_Intro_PPT\2019_04\kuvia\padgirl.jpg">
            <a:extLst>
              <a:ext uri="{FF2B5EF4-FFF2-40B4-BE49-F238E27FC236}">
                <a16:creationId xmlns:a16="http://schemas.microsoft.com/office/drawing/2014/main" id="{FAF8C08D-B32B-4D26-AC4A-5EF3DF0A1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D4D44AA4-C24F-4D42-A980-DCBBD554D177}"/>
              </a:ext>
            </a:extLst>
          </p:cNvPr>
          <p:cNvSpPr>
            <a:spLocks noGrp="1"/>
          </p:cNvSpPr>
          <p:nvPr>
            <p:ph type="body" sz="quarter" idx="13"/>
          </p:nvPr>
        </p:nvSpPr>
        <p:spPr>
          <a:xfrm>
            <a:off x="6597976" y="1809389"/>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8EF14662-492D-4F3E-991C-08F17CDDB5C6}"/>
              </a:ext>
            </a:extLst>
          </p:cNvPr>
          <p:cNvSpPr>
            <a:spLocks noGrp="1"/>
          </p:cNvSpPr>
          <p:nvPr>
            <p:ph type="title"/>
          </p:nvPr>
        </p:nvSpPr>
        <p:spPr>
          <a:xfrm>
            <a:off x="6597975" y="365125"/>
            <a:ext cx="5138395" cy="1325563"/>
          </a:xfrm>
          <a:solidFill>
            <a:schemeClr val="bg2">
              <a:alpha val="76000"/>
            </a:schemeClr>
          </a:solidFill>
        </p:spPr>
        <p:txBody>
          <a:bodyPr/>
          <a:lstStyle>
            <a:lvl1pPr algn="ctr">
              <a:defRPr b="1">
                <a:solidFill>
                  <a:srgbClr val="00B0F0"/>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558166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pic>
        <p:nvPicPr>
          <p:cNvPr id="6" name="Picture 4" descr="Z:\KiVa_Intro_PPT\2019_04\kuvia\padgirl.jpg">
            <a:extLst>
              <a:ext uri="{FF2B5EF4-FFF2-40B4-BE49-F238E27FC236}">
                <a16:creationId xmlns:a16="http://schemas.microsoft.com/office/drawing/2014/main" id="{FAF8C08D-B32B-4D26-AC4A-5EF3DF0A1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D4D44AA4-C24F-4D42-A980-DCBBD554D177}"/>
              </a:ext>
            </a:extLst>
          </p:cNvPr>
          <p:cNvSpPr>
            <a:spLocks noGrp="1"/>
          </p:cNvSpPr>
          <p:nvPr>
            <p:ph type="body" sz="quarter" idx="13"/>
          </p:nvPr>
        </p:nvSpPr>
        <p:spPr>
          <a:xfrm>
            <a:off x="6597976" y="1809389"/>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8EF14662-492D-4F3E-991C-08F17CDDB5C6}"/>
              </a:ext>
            </a:extLst>
          </p:cNvPr>
          <p:cNvSpPr>
            <a:spLocks noGrp="1"/>
          </p:cNvSpPr>
          <p:nvPr>
            <p:ph type="title"/>
          </p:nvPr>
        </p:nvSpPr>
        <p:spPr>
          <a:xfrm>
            <a:off x="6597975" y="365125"/>
            <a:ext cx="5138395" cy="1325563"/>
          </a:xfrm>
          <a:solidFill>
            <a:schemeClr val="bg2">
              <a:alpha val="76000"/>
            </a:schemeClr>
          </a:solidFill>
        </p:spPr>
        <p:txBody>
          <a:bodyPr/>
          <a:lstStyle>
            <a:lvl1pPr algn="ctr">
              <a:defRPr b="1">
                <a:solidFill>
                  <a:srgbClr val="F7941E"/>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614011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pic>
        <p:nvPicPr>
          <p:cNvPr id="6" name="Picture 4" descr="Z:\KiVa_Intro_PPT\2019_04\kuvia\padgirl.jpg">
            <a:extLst>
              <a:ext uri="{FF2B5EF4-FFF2-40B4-BE49-F238E27FC236}">
                <a16:creationId xmlns:a16="http://schemas.microsoft.com/office/drawing/2014/main" id="{FAF8C08D-B32B-4D26-AC4A-5EF3DF0A1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D4D44AA4-C24F-4D42-A980-DCBBD554D177}"/>
              </a:ext>
            </a:extLst>
          </p:cNvPr>
          <p:cNvSpPr>
            <a:spLocks noGrp="1"/>
          </p:cNvSpPr>
          <p:nvPr>
            <p:ph type="body" sz="quarter" idx="13"/>
          </p:nvPr>
        </p:nvSpPr>
        <p:spPr>
          <a:xfrm>
            <a:off x="6597976" y="1809389"/>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8EF14662-492D-4F3E-991C-08F17CDDB5C6}"/>
              </a:ext>
            </a:extLst>
          </p:cNvPr>
          <p:cNvSpPr>
            <a:spLocks noGrp="1"/>
          </p:cNvSpPr>
          <p:nvPr>
            <p:ph type="title"/>
          </p:nvPr>
        </p:nvSpPr>
        <p:spPr>
          <a:xfrm>
            <a:off x="6597975" y="365125"/>
            <a:ext cx="5138395" cy="1325563"/>
          </a:xfrm>
          <a:solidFill>
            <a:schemeClr val="bg2">
              <a:alpha val="76000"/>
            </a:schemeClr>
          </a:solidFill>
        </p:spPr>
        <p:txBody>
          <a:bodyPr/>
          <a:lstStyle>
            <a:lvl1pPr algn="ctr">
              <a:defRPr b="1">
                <a:solidFill>
                  <a:srgbClr val="8DC63F"/>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49086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pic>
        <p:nvPicPr>
          <p:cNvPr id="6" name="Picture 4" descr="Z:\KiVa_Intro_PPT\2019_04\kuvia\padgirl.jpg">
            <a:extLst>
              <a:ext uri="{FF2B5EF4-FFF2-40B4-BE49-F238E27FC236}">
                <a16:creationId xmlns:a16="http://schemas.microsoft.com/office/drawing/2014/main" id="{FAF8C08D-B32B-4D26-AC4A-5EF3DF0A1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D4D44AA4-C24F-4D42-A980-DCBBD554D177}"/>
              </a:ext>
            </a:extLst>
          </p:cNvPr>
          <p:cNvSpPr>
            <a:spLocks noGrp="1"/>
          </p:cNvSpPr>
          <p:nvPr>
            <p:ph type="body" sz="quarter" idx="13"/>
          </p:nvPr>
        </p:nvSpPr>
        <p:spPr>
          <a:xfrm>
            <a:off x="6597976" y="1809389"/>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8EF14662-492D-4F3E-991C-08F17CDDB5C6}"/>
              </a:ext>
            </a:extLst>
          </p:cNvPr>
          <p:cNvSpPr>
            <a:spLocks noGrp="1"/>
          </p:cNvSpPr>
          <p:nvPr>
            <p:ph type="title"/>
          </p:nvPr>
        </p:nvSpPr>
        <p:spPr>
          <a:xfrm>
            <a:off x="6597975" y="365125"/>
            <a:ext cx="5138395" cy="1325563"/>
          </a:xfrm>
          <a:solidFill>
            <a:schemeClr val="bg2">
              <a:alpha val="76000"/>
            </a:schemeClr>
          </a:solidFill>
        </p:spPr>
        <p:txBody>
          <a:bodyPr/>
          <a:lstStyle>
            <a:lvl1pPr algn="ctr">
              <a:defRPr b="1">
                <a:solidFill>
                  <a:srgbClr val="EC1B23"/>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018466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6" name="Picture 4" descr="Z:\KiVa_Intro_PPT\2019_04\kuvia\pointing.jpg">
            <a:extLst>
              <a:ext uri="{FF2B5EF4-FFF2-40B4-BE49-F238E27FC236}">
                <a16:creationId xmlns:a16="http://schemas.microsoft.com/office/drawing/2014/main" id="{D382FDCB-9071-4D20-B2A0-D9F5E97FB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7">
            <a:extLst>
              <a:ext uri="{FF2B5EF4-FFF2-40B4-BE49-F238E27FC236}">
                <a16:creationId xmlns:a16="http://schemas.microsoft.com/office/drawing/2014/main" id="{15B58A58-850C-46A4-9D20-71B503373AEB}"/>
              </a:ext>
            </a:extLst>
          </p:cNvPr>
          <p:cNvSpPr>
            <a:spLocks noGrp="1"/>
          </p:cNvSpPr>
          <p:nvPr>
            <p:ph type="body" sz="quarter" idx="13"/>
          </p:nvPr>
        </p:nvSpPr>
        <p:spPr>
          <a:xfrm>
            <a:off x="504746" y="1862786"/>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868ED6E6-F6A7-4712-9A00-A14AC2CE3668}"/>
              </a:ext>
            </a:extLst>
          </p:cNvPr>
          <p:cNvSpPr>
            <a:spLocks noGrp="1"/>
          </p:cNvSpPr>
          <p:nvPr>
            <p:ph type="title"/>
          </p:nvPr>
        </p:nvSpPr>
        <p:spPr>
          <a:xfrm>
            <a:off x="504745" y="448253"/>
            <a:ext cx="5138395" cy="1325563"/>
          </a:xfrm>
          <a:solidFill>
            <a:schemeClr val="bg2">
              <a:alpha val="76000"/>
            </a:schemeClr>
          </a:solidFill>
        </p:spPr>
        <p:txBody>
          <a:bodyPr/>
          <a:lstStyle>
            <a:lvl1pPr algn="ctr">
              <a:defRPr b="1">
                <a:solidFill>
                  <a:srgbClr val="00B0F0"/>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4036679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pic>
        <p:nvPicPr>
          <p:cNvPr id="6" name="Picture 4" descr="Z:\KiVa_Intro_PPT\2019_04\kuvia\pointing.jpg">
            <a:extLst>
              <a:ext uri="{FF2B5EF4-FFF2-40B4-BE49-F238E27FC236}">
                <a16:creationId xmlns:a16="http://schemas.microsoft.com/office/drawing/2014/main" id="{D382FDCB-9071-4D20-B2A0-D9F5E97FB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7">
            <a:extLst>
              <a:ext uri="{FF2B5EF4-FFF2-40B4-BE49-F238E27FC236}">
                <a16:creationId xmlns:a16="http://schemas.microsoft.com/office/drawing/2014/main" id="{15B58A58-850C-46A4-9D20-71B503373AEB}"/>
              </a:ext>
            </a:extLst>
          </p:cNvPr>
          <p:cNvSpPr>
            <a:spLocks noGrp="1"/>
          </p:cNvSpPr>
          <p:nvPr>
            <p:ph type="body" sz="quarter" idx="13"/>
          </p:nvPr>
        </p:nvSpPr>
        <p:spPr>
          <a:xfrm>
            <a:off x="504746" y="1862786"/>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868ED6E6-F6A7-4712-9A00-A14AC2CE3668}"/>
              </a:ext>
            </a:extLst>
          </p:cNvPr>
          <p:cNvSpPr>
            <a:spLocks noGrp="1"/>
          </p:cNvSpPr>
          <p:nvPr>
            <p:ph type="title"/>
          </p:nvPr>
        </p:nvSpPr>
        <p:spPr>
          <a:xfrm>
            <a:off x="504745" y="448253"/>
            <a:ext cx="5138395" cy="1325563"/>
          </a:xfrm>
          <a:solidFill>
            <a:schemeClr val="bg2">
              <a:alpha val="76000"/>
            </a:schemeClr>
          </a:solidFill>
        </p:spPr>
        <p:txBody>
          <a:bodyPr/>
          <a:lstStyle>
            <a:lvl1pPr algn="ctr">
              <a:defRPr b="1">
                <a:solidFill>
                  <a:srgbClr val="F7941E"/>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1951990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pic>
        <p:nvPicPr>
          <p:cNvPr id="6" name="Picture 4" descr="Z:\KiVa_Intro_PPT\2019_04\kuvia\pointing.jpg">
            <a:extLst>
              <a:ext uri="{FF2B5EF4-FFF2-40B4-BE49-F238E27FC236}">
                <a16:creationId xmlns:a16="http://schemas.microsoft.com/office/drawing/2014/main" id="{D382FDCB-9071-4D20-B2A0-D9F5E97FB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7">
            <a:extLst>
              <a:ext uri="{FF2B5EF4-FFF2-40B4-BE49-F238E27FC236}">
                <a16:creationId xmlns:a16="http://schemas.microsoft.com/office/drawing/2014/main" id="{15B58A58-850C-46A4-9D20-71B503373AEB}"/>
              </a:ext>
            </a:extLst>
          </p:cNvPr>
          <p:cNvSpPr>
            <a:spLocks noGrp="1"/>
          </p:cNvSpPr>
          <p:nvPr>
            <p:ph type="body" sz="quarter" idx="13"/>
          </p:nvPr>
        </p:nvSpPr>
        <p:spPr>
          <a:xfrm>
            <a:off x="504746" y="1862786"/>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868ED6E6-F6A7-4712-9A00-A14AC2CE3668}"/>
              </a:ext>
            </a:extLst>
          </p:cNvPr>
          <p:cNvSpPr>
            <a:spLocks noGrp="1"/>
          </p:cNvSpPr>
          <p:nvPr>
            <p:ph type="title"/>
          </p:nvPr>
        </p:nvSpPr>
        <p:spPr>
          <a:xfrm>
            <a:off x="504745" y="448253"/>
            <a:ext cx="5138395" cy="1325563"/>
          </a:xfrm>
          <a:solidFill>
            <a:schemeClr val="bg2">
              <a:alpha val="76000"/>
            </a:schemeClr>
          </a:solidFill>
        </p:spPr>
        <p:txBody>
          <a:bodyPr/>
          <a:lstStyle>
            <a:lvl1pPr algn="ctr">
              <a:defRPr b="1">
                <a:solidFill>
                  <a:srgbClr val="8DC63F"/>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2677769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pic>
        <p:nvPicPr>
          <p:cNvPr id="6" name="Picture 4" descr="Z:\KiVa_Intro_PPT\2019_04\kuvia\pointing.jpg">
            <a:extLst>
              <a:ext uri="{FF2B5EF4-FFF2-40B4-BE49-F238E27FC236}">
                <a16:creationId xmlns:a16="http://schemas.microsoft.com/office/drawing/2014/main" id="{D382FDCB-9071-4D20-B2A0-D9F5E97FB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7">
            <a:extLst>
              <a:ext uri="{FF2B5EF4-FFF2-40B4-BE49-F238E27FC236}">
                <a16:creationId xmlns:a16="http://schemas.microsoft.com/office/drawing/2014/main" id="{15B58A58-850C-46A4-9D20-71B503373AEB}"/>
              </a:ext>
            </a:extLst>
          </p:cNvPr>
          <p:cNvSpPr>
            <a:spLocks noGrp="1"/>
          </p:cNvSpPr>
          <p:nvPr>
            <p:ph type="body" sz="quarter" idx="13"/>
          </p:nvPr>
        </p:nvSpPr>
        <p:spPr>
          <a:xfrm>
            <a:off x="504746" y="1862786"/>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868ED6E6-F6A7-4712-9A00-A14AC2CE3668}"/>
              </a:ext>
            </a:extLst>
          </p:cNvPr>
          <p:cNvSpPr>
            <a:spLocks noGrp="1"/>
          </p:cNvSpPr>
          <p:nvPr>
            <p:ph type="title"/>
          </p:nvPr>
        </p:nvSpPr>
        <p:spPr>
          <a:xfrm>
            <a:off x="504745" y="448253"/>
            <a:ext cx="5138395" cy="1325563"/>
          </a:xfrm>
          <a:solidFill>
            <a:schemeClr val="bg2">
              <a:alpha val="76000"/>
            </a:schemeClr>
          </a:solidFill>
        </p:spPr>
        <p:txBody>
          <a:bodyPr/>
          <a:lstStyle>
            <a:lvl1pPr algn="ctr">
              <a:defRPr b="1">
                <a:solidFill>
                  <a:srgbClr val="EC1B23"/>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2452444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E3D4B1-EEFF-434F-82A8-E57DB3D052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6D5E59-487E-45C6-943E-8C88F3F5A917}"/>
              </a:ext>
            </a:extLst>
          </p:cNvPr>
          <p:cNvSpPr>
            <a:spLocks noGrp="1"/>
          </p:cNvSpPr>
          <p:nvPr>
            <p:ph type="title"/>
          </p:nvPr>
        </p:nvSpPr>
        <p:spPr/>
        <p:txBody>
          <a:bodyPr/>
          <a:lstStyle>
            <a:lvl1pPr algn="ctr">
              <a:defRPr b="1">
                <a:solidFill>
                  <a:srgbClr val="002060"/>
                </a:solidFill>
                <a:latin typeface="Century Gothic" panose="020B0502020202020204" pitchFamily="34" charset="0"/>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1D81DB68-ECBA-4095-96C7-4C5D8ABA88B4}"/>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4" name="Footer Placeholder 3">
            <a:extLst>
              <a:ext uri="{FF2B5EF4-FFF2-40B4-BE49-F238E27FC236}">
                <a16:creationId xmlns:a16="http://schemas.microsoft.com/office/drawing/2014/main" id="{3916159D-2159-4209-9582-303F2ED0A1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5329C2A-A4D4-439C-BC1F-F186338CF35B}"/>
              </a:ext>
            </a:extLst>
          </p:cNvPr>
          <p:cNvSpPr>
            <a:spLocks noGrp="1"/>
          </p:cNvSpPr>
          <p:nvPr>
            <p:ph type="sldNum" sz="quarter" idx="12"/>
          </p:nvPr>
        </p:nvSpPr>
        <p:spPr/>
        <p:txBody>
          <a:bodyPr/>
          <a:lstStyle/>
          <a:p>
            <a:fld id="{EA54EA80-5BF3-49FA-BE1C-D031816C55AB}" type="slidenum">
              <a:rPr lang="en-GB" smtClean="0"/>
              <a:t>‹#›</a:t>
            </a:fld>
            <a:endParaRPr lang="en-GB"/>
          </a:p>
        </p:txBody>
      </p:sp>
      <p:sp>
        <p:nvSpPr>
          <p:cNvPr id="8" name="Text Placeholder 7">
            <a:extLst>
              <a:ext uri="{FF2B5EF4-FFF2-40B4-BE49-F238E27FC236}">
                <a16:creationId xmlns:a16="http://schemas.microsoft.com/office/drawing/2014/main" id="{B2CA9D6E-804A-43D6-A7E0-3BF91DDDAE0C}"/>
              </a:ext>
            </a:extLst>
          </p:cNvPr>
          <p:cNvSpPr>
            <a:spLocks noGrp="1"/>
          </p:cNvSpPr>
          <p:nvPr>
            <p:ph type="body" sz="quarter" idx="13"/>
          </p:nvPr>
        </p:nvSpPr>
        <p:spPr>
          <a:xfrm>
            <a:off x="838199" y="2384424"/>
            <a:ext cx="4355969" cy="1933051"/>
          </a:xfrm>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19405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BDC2BE-9DB5-4CAC-8FC7-721F00573B39}"/>
              </a:ext>
            </a:extLst>
          </p:cNvPr>
          <p:cNvPicPr>
            <a:picLocks noChangeAspect="1"/>
          </p:cNvPicPr>
          <p:nvPr/>
        </p:nvPicPr>
        <p:blipFill rotWithShape="1">
          <a:blip r:embed="rId2">
            <a:duotone>
              <a:prstClr val="black"/>
              <a:srgbClr val="EC1B23">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rcRect b="26457"/>
          <a:stretch/>
        </p:blipFill>
        <p:spPr>
          <a:xfrm>
            <a:off x="0" y="1"/>
            <a:ext cx="12192000" cy="6858000"/>
          </a:xfrm>
          <a:prstGeom prst="rect">
            <a:avLst/>
          </a:prstGeom>
        </p:spPr>
      </p:pic>
      <p:pic>
        <p:nvPicPr>
          <p:cNvPr id="8" name="Picture 7">
            <a:extLst>
              <a:ext uri="{FF2B5EF4-FFF2-40B4-BE49-F238E27FC236}">
                <a16:creationId xmlns:a16="http://schemas.microsoft.com/office/drawing/2014/main" id="{58729D69-C429-4B19-8C14-BCBBE4F1F570}"/>
              </a:ext>
            </a:extLst>
          </p:cNvPr>
          <p:cNvPicPr>
            <a:picLocks noChangeAspect="1"/>
          </p:cNvPicPr>
          <p:nvPr/>
        </p:nvPicPr>
        <p:blipFill rotWithShape="1">
          <a:blip r:embed="rId4">
            <a:extLst>
              <a:ext uri="{28A0092B-C50C-407E-A947-70E740481C1C}">
                <a14:useLocalDpi xmlns:a14="http://schemas.microsoft.com/office/drawing/2010/main" val="0"/>
              </a:ext>
            </a:extLst>
          </a:blip>
          <a:srcRect l="1519" t="22614" r="3360" b="23882"/>
          <a:stretch/>
        </p:blipFill>
        <p:spPr>
          <a:xfrm>
            <a:off x="385010" y="1"/>
            <a:ext cx="12192000" cy="6857999"/>
          </a:xfrm>
          <a:prstGeom prst="rect">
            <a:avLst/>
          </a:prstGeom>
        </p:spPr>
      </p:pic>
      <p:pic>
        <p:nvPicPr>
          <p:cNvPr id="9" name="Picture 8">
            <a:extLst>
              <a:ext uri="{FF2B5EF4-FFF2-40B4-BE49-F238E27FC236}">
                <a16:creationId xmlns:a16="http://schemas.microsoft.com/office/drawing/2014/main" id="{E0B83053-A472-4038-AC45-B6144FD1CD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5716" y="1188715"/>
            <a:ext cx="4480569" cy="4480569"/>
          </a:xfrm>
          <a:prstGeom prst="rect">
            <a:avLst/>
          </a:prstGeom>
        </p:spPr>
      </p:pic>
      <p:pic>
        <p:nvPicPr>
          <p:cNvPr id="10" name="Picture 9">
            <a:extLst>
              <a:ext uri="{FF2B5EF4-FFF2-40B4-BE49-F238E27FC236}">
                <a16:creationId xmlns:a16="http://schemas.microsoft.com/office/drawing/2014/main" id="{C8B496D4-F7C6-4773-9ABB-1124A9CFA19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5716" y="1188713"/>
            <a:ext cx="4480569" cy="4480569"/>
          </a:xfrm>
          <a:prstGeom prst="rect">
            <a:avLst/>
          </a:prstGeom>
        </p:spPr>
      </p:pic>
    </p:spTree>
    <p:extLst>
      <p:ext uri="{BB962C8B-B14F-4D97-AF65-F5344CB8AC3E}">
        <p14:creationId xmlns:p14="http://schemas.microsoft.com/office/powerpoint/2010/main" val="23164517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Only">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D48BFF-6143-43BF-A2FF-6F03F2BBA3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8368" cy="6867207"/>
          </a:xfrm>
          <a:prstGeom prst="rect">
            <a:avLst/>
          </a:prstGeom>
          <a:solidFill>
            <a:schemeClr val="bg2"/>
          </a:solidFill>
        </p:spPr>
      </p:pic>
      <p:sp>
        <p:nvSpPr>
          <p:cNvPr id="2" name="Title 1">
            <a:extLst>
              <a:ext uri="{FF2B5EF4-FFF2-40B4-BE49-F238E27FC236}">
                <a16:creationId xmlns:a16="http://schemas.microsoft.com/office/drawing/2014/main" id="{C16D5E59-487E-45C6-943E-8C88F3F5A917}"/>
              </a:ext>
            </a:extLst>
          </p:cNvPr>
          <p:cNvSpPr>
            <a:spLocks noGrp="1"/>
          </p:cNvSpPr>
          <p:nvPr>
            <p:ph type="title"/>
          </p:nvPr>
        </p:nvSpPr>
        <p:spPr>
          <a:xfrm>
            <a:off x="6597975" y="365125"/>
            <a:ext cx="5138395" cy="1325563"/>
          </a:xfrm>
          <a:solidFill>
            <a:schemeClr val="bg2">
              <a:alpha val="76000"/>
            </a:schemeClr>
          </a:solidFill>
        </p:spPr>
        <p:txBody>
          <a:bodyPr/>
          <a:lstStyle>
            <a:lvl1pPr algn="ctr">
              <a:defRPr b="1">
                <a:solidFill>
                  <a:srgbClr val="002060"/>
                </a:solidFill>
                <a:latin typeface="Century Gothic" panose="020B0502020202020204" pitchFamily="34" charset="0"/>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1D81DB68-ECBA-4095-96C7-4C5D8ABA88B4}"/>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4" name="Footer Placeholder 3">
            <a:extLst>
              <a:ext uri="{FF2B5EF4-FFF2-40B4-BE49-F238E27FC236}">
                <a16:creationId xmlns:a16="http://schemas.microsoft.com/office/drawing/2014/main" id="{3916159D-2159-4209-9582-303F2ED0A1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5329C2A-A4D4-439C-BC1F-F186338CF35B}"/>
              </a:ext>
            </a:extLst>
          </p:cNvPr>
          <p:cNvSpPr>
            <a:spLocks noGrp="1"/>
          </p:cNvSpPr>
          <p:nvPr>
            <p:ph type="sldNum" sz="quarter" idx="12"/>
          </p:nvPr>
        </p:nvSpPr>
        <p:spPr/>
        <p:txBody>
          <a:bodyPr/>
          <a:lstStyle/>
          <a:p>
            <a:fld id="{EA54EA80-5BF3-49FA-BE1C-D031816C55AB}" type="slidenum">
              <a:rPr lang="en-GB" smtClean="0"/>
              <a:t>‹#›</a:t>
            </a:fld>
            <a:endParaRPr lang="en-GB"/>
          </a:p>
        </p:txBody>
      </p:sp>
      <p:sp>
        <p:nvSpPr>
          <p:cNvPr id="8" name="Text Placeholder 7">
            <a:extLst>
              <a:ext uri="{FF2B5EF4-FFF2-40B4-BE49-F238E27FC236}">
                <a16:creationId xmlns:a16="http://schemas.microsoft.com/office/drawing/2014/main" id="{B2CA9D6E-804A-43D6-A7E0-3BF91DDDAE0C}"/>
              </a:ext>
            </a:extLst>
          </p:cNvPr>
          <p:cNvSpPr>
            <a:spLocks noGrp="1"/>
          </p:cNvSpPr>
          <p:nvPr>
            <p:ph type="body" sz="quarter" idx="13"/>
          </p:nvPr>
        </p:nvSpPr>
        <p:spPr>
          <a:xfrm>
            <a:off x="6597976" y="1809389"/>
            <a:ext cx="5138395" cy="4546961"/>
          </a:xfrm>
          <a:solidFill>
            <a:schemeClr val="bg2">
              <a:alpha val="76000"/>
            </a:schemeClr>
          </a:solidFill>
        </p:spPr>
        <p:txBody>
          <a:bodyPr/>
          <a:lstStyle>
            <a:lvl1pPr marL="514350" indent="-514350">
              <a:buClr>
                <a:srgbClr val="002060"/>
              </a:buClr>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41395987"/>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AFDEEA-E0F1-4D8F-9C82-623D312CEB9E}"/>
              </a:ext>
            </a:extLst>
          </p:cNvPr>
          <p:cNvPicPr>
            <a:picLocks noChangeAspect="1"/>
          </p:cNvPicPr>
          <p:nvPr/>
        </p:nvPicPr>
        <p:blipFill rotWithShape="1">
          <a:blip r:embed="rId2"/>
          <a:srcRect r="2771"/>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66F042C-74B4-4F87-8BF1-67185842BDEB}"/>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3" name="Footer Placeholder 2">
            <a:extLst>
              <a:ext uri="{FF2B5EF4-FFF2-40B4-BE49-F238E27FC236}">
                <a16:creationId xmlns:a16="http://schemas.microsoft.com/office/drawing/2014/main" id="{30A0EB94-ABE0-45AD-AB70-90CCCF7FACD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6AA339-25B6-4ABE-8A35-7C98FC8CFCDD}"/>
              </a:ext>
            </a:extLst>
          </p:cNvPr>
          <p:cNvSpPr>
            <a:spLocks noGrp="1"/>
          </p:cNvSpPr>
          <p:nvPr>
            <p:ph type="sldNum" sz="quarter" idx="12"/>
          </p:nvPr>
        </p:nvSpPr>
        <p:spPr/>
        <p:txBody>
          <a:bodyPr/>
          <a:lstStyle/>
          <a:p>
            <a:fld id="{EA54EA80-5BF3-49FA-BE1C-D031816C55AB}" type="slidenum">
              <a:rPr lang="en-GB" smtClean="0"/>
              <a:t>‹#›</a:t>
            </a:fld>
            <a:endParaRPr lang="en-GB"/>
          </a:p>
        </p:txBody>
      </p:sp>
      <p:sp>
        <p:nvSpPr>
          <p:cNvPr id="8" name="Otsikko 1">
            <a:extLst>
              <a:ext uri="{FF2B5EF4-FFF2-40B4-BE49-F238E27FC236}">
                <a16:creationId xmlns:a16="http://schemas.microsoft.com/office/drawing/2014/main" id="{892D1FFC-FC65-4858-914E-1DD4F5E6AA6F}"/>
              </a:ext>
            </a:extLst>
          </p:cNvPr>
          <p:cNvSpPr txBox="1">
            <a:spLocks/>
          </p:cNvSpPr>
          <p:nvPr/>
        </p:nvSpPr>
        <p:spPr bwMode="auto">
          <a:xfrm>
            <a:off x="309693" y="1958975"/>
            <a:ext cx="3957464"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lvl1pPr algn="l" defTabSz="449263" rtl="0" eaLnBrk="1" fontAlgn="base" hangingPunct="1">
              <a:spcBef>
                <a:spcPct val="0"/>
              </a:spcBef>
              <a:spcAft>
                <a:spcPct val="0"/>
              </a:spcAft>
              <a:buClr>
                <a:srgbClr val="006600"/>
              </a:buClr>
              <a:buSzPct val="100000"/>
              <a:buFont typeface="Arial" pitchFamily="34" charset="0"/>
              <a:defRPr sz="3800" b="1">
                <a:solidFill>
                  <a:srgbClr val="00B0F0"/>
                </a:solidFill>
                <a:latin typeface="Century Gothic" panose="020B0502020202020204" pitchFamily="34" charset="0"/>
                <a:ea typeface="+mj-ea"/>
                <a:cs typeface="+mj-cs"/>
              </a:defRPr>
            </a:lvl1pPr>
            <a:lvl2pPr algn="l" defTabSz="449263" rtl="0" eaLnBrk="1" fontAlgn="base" hangingPunct="1">
              <a:spcBef>
                <a:spcPct val="0"/>
              </a:spcBef>
              <a:spcAft>
                <a:spcPct val="0"/>
              </a:spcAft>
              <a:buClr>
                <a:srgbClr val="006600"/>
              </a:buClr>
              <a:buSzPct val="100000"/>
              <a:buFont typeface="Arial" pitchFamily="34" charset="0"/>
              <a:defRPr sz="3200" b="1">
                <a:solidFill>
                  <a:srgbClr val="006600"/>
                </a:solidFill>
                <a:latin typeface="Arial" charset="0"/>
                <a:ea typeface="MS Gothic" charset="-128"/>
              </a:defRPr>
            </a:lvl2pPr>
            <a:lvl3pPr algn="l" defTabSz="449263" rtl="0" eaLnBrk="1" fontAlgn="base" hangingPunct="1">
              <a:spcBef>
                <a:spcPct val="0"/>
              </a:spcBef>
              <a:spcAft>
                <a:spcPct val="0"/>
              </a:spcAft>
              <a:buClr>
                <a:srgbClr val="006600"/>
              </a:buClr>
              <a:buSzPct val="100000"/>
              <a:buFont typeface="Arial" pitchFamily="34" charset="0"/>
              <a:defRPr sz="3200" b="1">
                <a:solidFill>
                  <a:srgbClr val="006600"/>
                </a:solidFill>
                <a:latin typeface="Arial" charset="0"/>
                <a:ea typeface="MS Gothic" charset="-128"/>
              </a:defRPr>
            </a:lvl3pPr>
            <a:lvl4pPr algn="l" defTabSz="449263" rtl="0" eaLnBrk="1" fontAlgn="base" hangingPunct="1">
              <a:spcBef>
                <a:spcPct val="0"/>
              </a:spcBef>
              <a:spcAft>
                <a:spcPct val="0"/>
              </a:spcAft>
              <a:buClr>
                <a:srgbClr val="006600"/>
              </a:buClr>
              <a:buSzPct val="100000"/>
              <a:buFont typeface="Arial" pitchFamily="34" charset="0"/>
              <a:defRPr sz="3200" b="1">
                <a:solidFill>
                  <a:srgbClr val="006600"/>
                </a:solidFill>
                <a:latin typeface="Arial" charset="0"/>
                <a:ea typeface="MS Gothic" charset="-128"/>
              </a:defRPr>
            </a:lvl4pPr>
            <a:lvl5pPr algn="l" defTabSz="449263" rtl="0" eaLnBrk="1" fontAlgn="base" hangingPunct="1">
              <a:spcBef>
                <a:spcPct val="0"/>
              </a:spcBef>
              <a:spcAft>
                <a:spcPct val="0"/>
              </a:spcAft>
              <a:buClr>
                <a:srgbClr val="006600"/>
              </a:buClr>
              <a:buSzPct val="100000"/>
              <a:buFont typeface="Arial" pitchFamily="34" charset="0"/>
              <a:defRPr sz="3200" b="1">
                <a:solidFill>
                  <a:srgbClr val="006600"/>
                </a:solidFill>
                <a:latin typeface="Arial" charset="0"/>
                <a:ea typeface="MS Gothic" charset="-128"/>
              </a:defRPr>
            </a:lvl5pPr>
            <a:lvl6pPr marL="457200" algn="l" defTabSz="449263" rtl="0" eaLnBrk="1" fontAlgn="base" hangingPunct="1">
              <a:spcBef>
                <a:spcPct val="0"/>
              </a:spcBef>
              <a:spcAft>
                <a:spcPct val="0"/>
              </a:spcAft>
              <a:buClr>
                <a:srgbClr val="006600"/>
              </a:buClr>
              <a:buSzPct val="100000"/>
              <a:buFont typeface="Arial" charset="0"/>
              <a:defRPr sz="3200" b="1">
                <a:solidFill>
                  <a:srgbClr val="006600"/>
                </a:solidFill>
                <a:latin typeface="Arial" charset="0"/>
                <a:ea typeface="MS Gothic" charset="-128"/>
              </a:defRPr>
            </a:lvl6pPr>
            <a:lvl7pPr marL="914400" algn="l" defTabSz="449263" rtl="0" eaLnBrk="1" fontAlgn="base" hangingPunct="1">
              <a:spcBef>
                <a:spcPct val="0"/>
              </a:spcBef>
              <a:spcAft>
                <a:spcPct val="0"/>
              </a:spcAft>
              <a:buClr>
                <a:srgbClr val="006600"/>
              </a:buClr>
              <a:buSzPct val="100000"/>
              <a:buFont typeface="Arial" charset="0"/>
              <a:defRPr sz="3200" b="1">
                <a:solidFill>
                  <a:srgbClr val="006600"/>
                </a:solidFill>
                <a:latin typeface="Arial" charset="0"/>
                <a:ea typeface="MS Gothic" charset="-128"/>
              </a:defRPr>
            </a:lvl7pPr>
            <a:lvl8pPr marL="1371600" algn="l" defTabSz="449263" rtl="0" eaLnBrk="1" fontAlgn="base" hangingPunct="1">
              <a:spcBef>
                <a:spcPct val="0"/>
              </a:spcBef>
              <a:spcAft>
                <a:spcPct val="0"/>
              </a:spcAft>
              <a:buClr>
                <a:srgbClr val="006600"/>
              </a:buClr>
              <a:buSzPct val="100000"/>
              <a:buFont typeface="Arial" charset="0"/>
              <a:defRPr sz="3200" b="1">
                <a:solidFill>
                  <a:srgbClr val="006600"/>
                </a:solidFill>
                <a:latin typeface="Arial" charset="0"/>
                <a:ea typeface="MS Gothic" charset="-128"/>
              </a:defRPr>
            </a:lvl8pPr>
            <a:lvl9pPr marL="1828800" algn="l" defTabSz="449263" rtl="0" eaLnBrk="1" fontAlgn="base" hangingPunct="1">
              <a:spcBef>
                <a:spcPct val="0"/>
              </a:spcBef>
              <a:spcAft>
                <a:spcPct val="0"/>
              </a:spcAft>
              <a:buClr>
                <a:srgbClr val="006600"/>
              </a:buClr>
              <a:buSzPct val="100000"/>
              <a:buFont typeface="Arial" charset="0"/>
              <a:defRPr sz="3200" b="1">
                <a:solidFill>
                  <a:srgbClr val="006600"/>
                </a:solidFill>
                <a:latin typeface="Arial" charset="0"/>
                <a:ea typeface="MS Gothic" charset="-128"/>
              </a:defRPr>
            </a:lvl9pPr>
          </a:lstStyle>
          <a:p>
            <a:pPr marL="0" marR="0" lvl="0" indent="0" algn="l" defTabSz="449263" rtl="0" eaLnBrk="1" fontAlgn="base" latinLnBrk="0" hangingPunct="1">
              <a:lnSpc>
                <a:spcPct val="100000"/>
              </a:lnSpc>
              <a:spcBef>
                <a:spcPct val="0"/>
              </a:spcBef>
              <a:spcAft>
                <a:spcPct val="0"/>
              </a:spcAft>
              <a:buClr>
                <a:srgbClr val="006600"/>
              </a:buClr>
              <a:buSzPct val="100000"/>
              <a:buFont typeface="Arial" pitchFamily="34" charset="0"/>
              <a:buNone/>
              <a:tabLst/>
              <a:defRPr/>
            </a:pPr>
            <a:r>
              <a:rPr kumimoji="0" lang="en-US" sz="3800" b="1" i="0" u="none" strike="noStrike" kern="0" cap="none" spc="0" normalizeH="0" baseline="0" noProof="0" dirty="0">
                <a:ln>
                  <a:noFill/>
                </a:ln>
                <a:solidFill>
                  <a:srgbClr val="002060"/>
                </a:solidFill>
                <a:effectLst/>
                <a:uLnTx/>
                <a:uFillTx/>
                <a:latin typeface="Century Gothic" panose="020B0502020202020204" pitchFamily="34" charset="0"/>
                <a:ea typeface="MS Gothic"/>
                <a:cs typeface="+mj-cs"/>
              </a:rPr>
              <a:t>Thank you!</a:t>
            </a:r>
          </a:p>
        </p:txBody>
      </p:sp>
      <p:sp>
        <p:nvSpPr>
          <p:cNvPr id="9" name="Alaotsikko 2">
            <a:extLst>
              <a:ext uri="{FF2B5EF4-FFF2-40B4-BE49-F238E27FC236}">
                <a16:creationId xmlns:a16="http://schemas.microsoft.com/office/drawing/2014/main" id="{D3C50366-0FB4-43DE-9DEE-C1EC778BC8B5}"/>
              </a:ext>
            </a:extLst>
          </p:cNvPr>
          <p:cNvSpPr>
            <a:spLocks noGrp="1"/>
          </p:cNvSpPr>
          <p:nvPr>
            <p:ph type="subTitle" idx="1"/>
          </p:nvPr>
        </p:nvSpPr>
        <p:spPr>
          <a:xfrm>
            <a:off x="413389" y="3429000"/>
            <a:ext cx="3312368" cy="1752600"/>
          </a:xfrm>
        </p:spPr>
        <p:txBody>
          <a:bodyPr/>
          <a:lstStyle>
            <a:lvl1pPr marL="0" indent="0" algn="l">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908133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KiVa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i-FI"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6">
            <a:extLst>
              <a:ext uri="{FF2B5EF4-FFF2-40B4-BE49-F238E27FC236}">
                <a16:creationId xmlns:a16="http://schemas.microsoft.com/office/drawing/2014/main" id="{15D04CF7-1037-4CE7-92D7-EE676018ACC4}"/>
              </a:ext>
            </a:extLst>
          </p:cNvPr>
          <p:cNvSpPr>
            <a:spLocks noGrp="1" noChangeArrowheads="1"/>
          </p:cNvSpPr>
          <p:nvPr>
            <p:ph type="sldNum" idx="10"/>
          </p:nvPr>
        </p:nvSpPr>
        <p:spPr>
          <a:ln/>
        </p:spPr>
        <p:txBody>
          <a:bodyPr/>
          <a:lstStyle>
            <a:lvl1pPr>
              <a:defRPr/>
            </a:lvl1pPr>
          </a:lstStyle>
          <a:p>
            <a:pPr>
              <a:defRPr/>
            </a:pPr>
            <a:fld id="{6E4C4DF2-D311-4039-BCBA-9439C34435BD}" type="slidenum">
              <a:rPr lang="en-GB" altLang="fi-FI"/>
              <a:pPr>
                <a:defRPr/>
              </a:pPr>
              <a:t>‹#›</a:t>
            </a:fld>
            <a:endParaRPr lang="en-GB" altLang="fi-FI"/>
          </a:p>
        </p:txBody>
      </p:sp>
    </p:spTree>
    <p:extLst>
      <p:ext uri="{BB962C8B-B14F-4D97-AF65-F5344CB8AC3E}">
        <p14:creationId xmlns:p14="http://schemas.microsoft.com/office/powerpoint/2010/main" val="20400191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KiVa - Title">
    <p:spTree>
      <p:nvGrpSpPr>
        <p:cNvPr id="1" name=""/>
        <p:cNvGrpSpPr/>
        <p:nvPr/>
      </p:nvGrpSpPr>
      <p:grpSpPr>
        <a:xfrm>
          <a:off x="0" y="0"/>
          <a:ext cx="0" cy="0"/>
          <a:chOff x="0" y="0"/>
          <a:chExt cx="0" cy="0"/>
        </a:xfrm>
      </p:grpSpPr>
      <p:sp>
        <p:nvSpPr>
          <p:cNvPr id="2" name="Title 1"/>
          <p:cNvSpPr>
            <a:spLocks noGrp="1"/>
          </p:cNvSpPr>
          <p:nvPr>
            <p:ph type="title"/>
          </p:nvPr>
        </p:nvSpPr>
        <p:spPr>
          <a:xfrm>
            <a:off x="1117600" y="566738"/>
            <a:ext cx="10153651" cy="1066800"/>
          </a:xfrm>
        </p:spPr>
        <p:txBody>
          <a:bodyPr/>
          <a:lstStyle/>
          <a:p>
            <a:r>
              <a:rPr lang="en-US" dirty="0"/>
              <a:t>Click to edit Master title style</a:t>
            </a:r>
            <a:endParaRPr lang="fi-FI" dirty="0"/>
          </a:p>
        </p:txBody>
      </p:sp>
      <p:sp>
        <p:nvSpPr>
          <p:cNvPr id="3" name="Rectangle 6">
            <a:extLst>
              <a:ext uri="{FF2B5EF4-FFF2-40B4-BE49-F238E27FC236}">
                <a16:creationId xmlns:a16="http://schemas.microsoft.com/office/drawing/2014/main" id="{AAC6E3E6-B741-41C3-9C34-598E6E4D94A4}"/>
              </a:ext>
            </a:extLst>
          </p:cNvPr>
          <p:cNvSpPr>
            <a:spLocks noGrp="1" noChangeArrowheads="1"/>
          </p:cNvSpPr>
          <p:nvPr>
            <p:ph type="sldNum" idx="10"/>
          </p:nvPr>
        </p:nvSpPr>
        <p:spPr>
          <a:ln/>
        </p:spPr>
        <p:txBody>
          <a:bodyPr/>
          <a:lstStyle>
            <a:lvl1pPr>
              <a:defRPr/>
            </a:lvl1pPr>
          </a:lstStyle>
          <a:p>
            <a:pPr>
              <a:defRPr/>
            </a:pPr>
            <a:fld id="{51CA7DD0-8099-44CE-9304-A32F3AC8D6D6}" type="slidenum">
              <a:rPr lang="en-GB" altLang="fi-FI"/>
              <a:pPr>
                <a:defRPr/>
              </a:pPr>
              <a:t>‹#›</a:t>
            </a:fld>
            <a:endParaRPr lang="en-GB" altLang="fi-FI"/>
          </a:p>
        </p:txBody>
      </p:sp>
    </p:spTree>
    <p:extLst>
      <p:ext uri="{BB962C8B-B14F-4D97-AF65-F5344CB8AC3E}">
        <p14:creationId xmlns:p14="http://schemas.microsoft.com/office/powerpoint/2010/main" val="265228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7BA6C6-D1B9-479B-AC5B-D319BD1BE5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C5D46D-E8FA-4B19-9212-9AA8AB7DC3C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9727BD67-E983-41EA-84D1-FC11D3E90F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91CAB2-BAE0-4EBC-9642-FABB4F9D592C}"/>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2AE6BEE3-542A-4652-B432-1F51A1CB0F8E}"/>
              </a:ext>
            </a:extLst>
          </p:cNvPr>
          <p:cNvPicPr>
            <a:picLocks noChangeAspect="1"/>
          </p:cNvPicPr>
          <p:nvPr/>
        </p:nvPicPr>
        <p:blipFill rotWithShape="1">
          <a:blip r:embed="rId2">
            <a:extLst>
              <a:ext uri="{28A0092B-C50C-407E-A947-70E740481C1C}">
                <a14:useLocalDpi xmlns:a14="http://schemas.microsoft.com/office/drawing/2010/main" val="0"/>
              </a:ext>
            </a:extLst>
          </a:blip>
          <a:srcRect l="3208" r="3214" b="11765"/>
          <a:stretch/>
        </p:blipFill>
        <p:spPr>
          <a:xfrm>
            <a:off x="1" y="-15915"/>
            <a:ext cx="12192000" cy="6873915"/>
          </a:xfrm>
          <a:prstGeom prst="rect">
            <a:avLst/>
          </a:prstGeom>
        </p:spPr>
      </p:pic>
      <p:sp>
        <p:nvSpPr>
          <p:cNvPr id="9" name="Title 8">
            <a:extLst>
              <a:ext uri="{FF2B5EF4-FFF2-40B4-BE49-F238E27FC236}">
                <a16:creationId xmlns:a16="http://schemas.microsoft.com/office/drawing/2014/main" id="{8AA8C62B-42E2-4F5D-9005-6F6342A4F349}"/>
              </a:ext>
            </a:extLst>
          </p:cNvPr>
          <p:cNvSpPr>
            <a:spLocks noGrp="1"/>
          </p:cNvSpPr>
          <p:nvPr>
            <p:ph type="title"/>
          </p:nvPr>
        </p:nvSpPr>
        <p:spPr>
          <a:xfrm>
            <a:off x="970176" y="2939256"/>
            <a:ext cx="10515600" cy="1325563"/>
          </a:xfrm>
        </p:spPr>
        <p:txBody>
          <a:bodyPr/>
          <a:lstStyle>
            <a:lvl1pPr algn="ctr">
              <a:defRPr b="1">
                <a:solidFill>
                  <a:srgbClr val="002060"/>
                </a:solidFill>
                <a:latin typeface="Century Gothic" panose="020B0502020202020204" pitchFamily="34" charset="0"/>
              </a:defRPr>
            </a:lvl1pPr>
          </a:lstStyle>
          <a:p>
            <a:r>
              <a:rPr lang="en-US"/>
              <a:t>Click to edit Master title style</a:t>
            </a:r>
            <a:endParaRPr lang="en-GB" dirty="0"/>
          </a:p>
        </p:txBody>
      </p:sp>
      <p:sp>
        <p:nvSpPr>
          <p:cNvPr id="11" name="Title 8">
            <a:extLst>
              <a:ext uri="{FF2B5EF4-FFF2-40B4-BE49-F238E27FC236}">
                <a16:creationId xmlns:a16="http://schemas.microsoft.com/office/drawing/2014/main" id="{8FC7007C-6265-4A41-AC79-7590A6F33408}"/>
              </a:ext>
            </a:extLst>
          </p:cNvPr>
          <p:cNvSpPr txBox="1">
            <a:spLocks/>
          </p:cNvSpPr>
          <p:nvPr/>
        </p:nvSpPr>
        <p:spPr>
          <a:xfrm>
            <a:off x="3665064" y="4228384"/>
            <a:ext cx="5125824" cy="66278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002060"/>
                </a:solidFill>
                <a:latin typeface="Century Gothic" panose="020B0502020202020204" pitchFamily="34" charset="0"/>
                <a:ea typeface="+mj-ea"/>
                <a:cs typeface="+mj-cs"/>
              </a:defRPr>
            </a:lvl1pPr>
          </a:lstStyle>
          <a:p>
            <a:endParaRPr lang="en-GB" sz="2800" b="0" dirty="0"/>
          </a:p>
        </p:txBody>
      </p:sp>
    </p:spTree>
    <p:extLst>
      <p:ext uri="{BB962C8B-B14F-4D97-AF65-F5344CB8AC3E}">
        <p14:creationId xmlns:p14="http://schemas.microsoft.com/office/powerpoint/2010/main" val="572788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7BA6C6-D1B9-479B-AC5B-D319BD1BE5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C5D46D-E8FA-4B19-9212-9AA8AB7DC3C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9727BD67-E983-41EA-84D1-FC11D3E90F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91CAB2-BAE0-4EBC-9642-FABB4F9D592C}"/>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2AE6BEE3-542A-4652-B432-1F51A1CB0F8E}"/>
              </a:ext>
            </a:extLst>
          </p:cNvPr>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208" r="3214" b="11765"/>
          <a:stretch/>
        </p:blipFill>
        <p:spPr>
          <a:xfrm>
            <a:off x="1" y="-15915"/>
            <a:ext cx="12192000" cy="6873915"/>
          </a:xfrm>
          <a:prstGeom prst="rect">
            <a:avLst/>
          </a:prstGeom>
        </p:spPr>
      </p:pic>
      <p:sp>
        <p:nvSpPr>
          <p:cNvPr id="9" name="Title 8">
            <a:extLst>
              <a:ext uri="{FF2B5EF4-FFF2-40B4-BE49-F238E27FC236}">
                <a16:creationId xmlns:a16="http://schemas.microsoft.com/office/drawing/2014/main" id="{8AA8C62B-42E2-4F5D-9005-6F6342A4F349}"/>
              </a:ext>
            </a:extLst>
          </p:cNvPr>
          <p:cNvSpPr>
            <a:spLocks noGrp="1"/>
          </p:cNvSpPr>
          <p:nvPr>
            <p:ph type="title"/>
          </p:nvPr>
        </p:nvSpPr>
        <p:spPr>
          <a:xfrm>
            <a:off x="970176" y="2939256"/>
            <a:ext cx="10515600" cy="1325563"/>
          </a:xfrm>
        </p:spPr>
        <p:txBody>
          <a:bodyPr/>
          <a:lstStyle>
            <a:lvl1pPr algn="ctr">
              <a:defRPr b="1">
                <a:solidFill>
                  <a:srgbClr val="002060"/>
                </a:solidFill>
                <a:latin typeface="Century Gothic" panose="020B0502020202020204" pitchFamily="34" charset="0"/>
              </a:defRPr>
            </a:lvl1pPr>
          </a:lstStyle>
          <a:p>
            <a:r>
              <a:rPr lang="en-US"/>
              <a:t>Click to edit Master title style</a:t>
            </a:r>
            <a:endParaRPr lang="en-GB" dirty="0"/>
          </a:p>
        </p:txBody>
      </p:sp>
      <p:sp>
        <p:nvSpPr>
          <p:cNvPr id="11" name="Title 8">
            <a:extLst>
              <a:ext uri="{FF2B5EF4-FFF2-40B4-BE49-F238E27FC236}">
                <a16:creationId xmlns:a16="http://schemas.microsoft.com/office/drawing/2014/main" id="{8FC7007C-6265-4A41-AC79-7590A6F33408}"/>
              </a:ext>
            </a:extLst>
          </p:cNvPr>
          <p:cNvSpPr txBox="1">
            <a:spLocks/>
          </p:cNvSpPr>
          <p:nvPr/>
        </p:nvSpPr>
        <p:spPr>
          <a:xfrm>
            <a:off x="3665064" y="4228384"/>
            <a:ext cx="5125824" cy="66278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002060"/>
                </a:solidFill>
                <a:latin typeface="Century Gothic" panose="020B0502020202020204" pitchFamily="34" charset="0"/>
                <a:ea typeface="+mj-ea"/>
                <a:cs typeface="+mj-cs"/>
              </a:defRPr>
            </a:lvl1pPr>
          </a:lstStyle>
          <a:p>
            <a:endParaRPr lang="en-GB" sz="2800" b="0" dirty="0"/>
          </a:p>
        </p:txBody>
      </p:sp>
    </p:spTree>
    <p:extLst>
      <p:ext uri="{BB962C8B-B14F-4D97-AF65-F5344CB8AC3E}">
        <p14:creationId xmlns:p14="http://schemas.microsoft.com/office/powerpoint/2010/main" val="2205498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7BA6C6-D1B9-479B-AC5B-D319BD1BE5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C5D46D-E8FA-4B19-9212-9AA8AB7DC3C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9727BD67-E983-41EA-84D1-FC11D3E90F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91CAB2-BAE0-4EBC-9642-FABB4F9D592C}"/>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2AE6BEE3-542A-4652-B432-1F51A1CB0F8E}"/>
              </a:ext>
            </a:extLst>
          </p:cNvPr>
          <p:cNvPicPr>
            <a:picLocks noChangeAspect="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208" r="3214" b="11765"/>
          <a:stretch/>
        </p:blipFill>
        <p:spPr>
          <a:xfrm>
            <a:off x="1" y="-15915"/>
            <a:ext cx="12192000" cy="6873915"/>
          </a:xfrm>
          <a:prstGeom prst="rect">
            <a:avLst/>
          </a:prstGeom>
        </p:spPr>
      </p:pic>
      <p:sp>
        <p:nvSpPr>
          <p:cNvPr id="9" name="Title 8">
            <a:extLst>
              <a:ext uri="{FF2B5EF4-FFF2-40B4-BE49-F238E27FC236}">
                <a16:creationId xmlns:a16="http://schemas.microsoft.com/office/drawing/2014/main" id="{8AA8C62B-42E2-4F5D-9005-6F6342A4F349}"/>
              </a:ext>
            </a:extLst>
          </p:cNvPr>
          <p:cNvSpPr>
            <a:spLocks noGrp="1"/>
          </p:cNvSpPr>
          <p:nvPr>
            <p:ph type="title"/>
          </p:nvPr>
        </p:nvSpPr>
        <p:spPr>
          <a:xfrm>
            <a:off x="970176" y="2939256"/>
            <a:ext cx="10515600" cy="1325563"/>
          </a:xfrm>
        </p:spPr>
        <p:txBody>
          <a:bodyPr/>
          <a:lstStyle>
            <a:lvl1pPr algn="ctr">
              <a:defRPr b="1">
                <a:solidFill>
                  <a:srgbClr val="002060"/>
                </a:solidFill>
                <a:latin typeface="Century Gothic" panose="020B0502020202020204" pitchFamily="34" charset="0"/>
              </a:defRPr>
            </a:lvl1pPr>
          </a:lstStyle>
          <a:p>
            <a:r>
              <a:rPr lang="en-US"/>
              <a:t>Click to edit Master title style</a:t>
            </a:r>
            <a:endParaRPr lang="en-GB" dirty="0"/>
          </a:p>
        </p:txBody>
      </p:sp>
      <p:sp>
        <p:nvSpPr>
          <p:cNvPr id="11" name="Title 8">
            <a:extLst>
              <a:ext uri="{FF2B5EF4-FFF2-40B4-BE49-F238E27FC236}">
                <a16:creationId xmlns:a16="http://schemas.microsoft.com/office/drawing/2014/main" id="{8FC7007C-6265-4A41-AC79-7590A6F33408}"/>
              </a:ext>
            </a:extLst>
          </p:cNvPr>
          <p:cNvSpPr txBox="1">
            <a:spLocks/>
          </p:cNvSpPr>
          <p:nvPr/>
        </p:nvSpPr>
        <p:spPr>
          <a:xfrm>
            <a:off x="3665064" y="4228384"/>
            <a:ext cx="5125824" cy="66278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002060"/>
                </a:solidFill>
                <a:latin typeface="Century Gothic" panose="020B0502020202020204" pitchFamily="34" charset="0"/>
                <a:ea typeface="+mj-ea"/>
                <a:cs typeface="+mj-cs"/>
              </a:defRPr>
            </a:lvl1pPr>
          </a:lstStyle>
          <a:p>
            <a:endParaRPr lang="en-GB" sz="2800" b="0" dirty="0"/>
          </a:p>
        </p:txBody>
      </p:sp>
    </p:spTree>
    <p:extLst>
      <p:ext uri="{BB962C8B-B14F-4D97-AF65-F5344CB8AC3E}">
        <p14:creationId xmlns:p14="http://schemas.microsoft.com/office/powerpoint/2010/main" val="3274106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7BA6C6-D1B9-479B-AC5B-D319BD1BE5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C5D46D-E8FA-4B19-9212-9AA8AB7DC3C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9727BD67-E983-41EA-84D1-FC11D3E90F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91CAB2-BAE0-4EBC-9642-FABB4F9D592C}"/>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2AE6BEE3-542A-4652-B432-1F51A1CB0F8E}"/>
              </a:ext>
            </a:extLst>
          </p:cNvPr>
          <p:cNvPicPr>
            <a:picLocks noChangeAspect="1"/>
          </p:cNvPicPr>
          <p:nvPr/>
        </p:nvPicPr>
        <p:blipFill rotWithShape="1">
          <a:blip r:embed="rId2">
            <a:duotone>
              <a:prstClr val="black"/>
              <a:srgbClr val="EC1B23">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208" r="3214" b="11765"/>
          <a:stretch/>
        </p:blipFill>
        <p:spPr>
          <a:xfrm>
            <a:off x="1" y="-15915"/>
            <a:ext cx="12192000" cy="6873915"/>
          </a:xfrm>
          <a:prstGeom prst="rect">
            <a:avLst/>
          </a:prstGeom>
        </p:spPr>
      </p:pic>
      <p:sp>
        <p:nvSpPr>
          <p:cNvPr id="9" name="Title 8">
            <a:extLst>
              <a:ext uri="{FF2B5EF4-FFF2-40B4-BE49-F238E27FC236}">
                <a16:creationId xmlns:a16="http://schemas.microsoft.com/office/drawing/2014/main" id="{8AA8C62B-42E2-4F5D-9005-6F6342A4F349}"/>
              </a:ext>
            </a:extLst>
          </p:cNvPr>
          <p:cNvSpPr>
            <a:spLocks noGrp="1"/>
          </p:cNvSpPr>
          <p:nvPr>
            <p:ph type="title"/>
          </p:nvPr>
        </p:nvSpPr>
        <p:spPr>
          <a:xfrm>
            <a:off x="970176" y="2939256"/>
            <a:ext cx="10515600" cy="1325563"/>
          </a:xfrm>
        </p:spPr>
        <p:txBody>
          <a:bodyPr/>
          <a:lstStyle>
            <a:lvl1pPr algn="ctr">
              <a:defRPr b="1">
                <a:solidFill>
                  <a:srgbClr val="002060"/>
                </a:solidFill>
                <a:latin typeface="Century Gothic" panose="020B0502020202020204" pitchFamily="34" charset="0"/>
              </a:defRPr>
            </a:lvl1pPr>
          </a:lstStyle>
          <a:p>
            <a:r>
              <a:rPr lang="en-US"/>
              <a:t>Click to edit Master title style</a:t>
            </a:r>
            <a:endParaRPr lang="en-GB" dirty="0"/>
          </a:p>
        </p:txBody>
      </p:sp>
      <p:sp>
        <p:nvSpPr>
          <p:cNvPr id="11" name="Title 8">
            <a:extLst>
              <a:ext uri="{FF2B5EF4-FFF2-40B4-BE49-F238E27FC236}">
                <a16:creationId xmlns:a16="http://schemas.microsoft.com/office/drawing/2014/main" id="{8FC7007C-6265-4A41-AC79-7590A6F33408}"/>
              </a:ext>
            </a:extLst>
          </p:cNvPr>
          <p:cNvSpPr txBox="1">
            <a:spLocks/>
          </p:cNvSpPr>
          <p:nvPr/>
        </p:nvSpPr>
        <p:spPr>
          <a:xfrm>
            <a:off x="3665064" y="4228384"/>
            <a:ext cx="5125824" cy="66278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002060"/>
                </a:solidFill>
                <a:latin typeface="Century Gothic" panose="020B0502020202020204" pitchFamily="34" charset="0"/>
                <a:ea typeface="+mj-ea"/>
                <a:cs typeface="+mj-cs"/>
              </a:defRPr>
            </a:lvl1pPr>
          </a:lstStyle>
          <a:p>
            <a:endParaRPr lang="en-GB" sz="2800" b="0" dirty="0"/>
          </a:p>
        </p:txBody>
      </p:sp>
    </p:spTree>
    <p:extLst>
      <p:ext uri="{BB962C8B-B14F-4D97-AF65-F5344CB8AC3E}">
        <p14:creationId xmlns:p14="http://schemas.microsoft.com/office/powerpoint/2010/main" val="25338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9965A5-EA5F-473A-A42D-7C4046BF2891}"/>
              </a:ext>
            </a:extLst>
          </p:cNvPr>
          <p:cNvPicPr>
            <a:picLocks noChangeAspect="1"/>
          </p:cNvPicPr>
          <p:nvPr/>
        </p:nvPicPr>
        <p:blipFill>
          <a:blip r:embed="rId2"/>
          <a:stretch>
            <a:fillRect/>
          </a:stretch>
        </p:blipFill>
        <p:spPr>
          <a:xfrm>
            <a:off x="0" y="2919984"/>
            <a:ext cx="12192000" cy="3938016"/>
          </a:xfrm>
          <a:prstGeom prst="rect">
            <a:avLst/>
          </a:prstGeom>
        </p:spPr>
      </p:pic>
      <p:sp>
        <p:nvSpPr>
          <p:cNvPr id="3" name="Content Placeholder 2">
            <a:extLst>
              <a:ext uri="{FF2B5EF4-FFF2-40B4-BE49-F238E27FC236}">
                <a16:creationId xmlns:a16="http://schemas.microsoft.com/office/drawing/2014/main" id="{D4DB9344-2A4A-4EAB-A87F-38324FFD8364}"/>
              </a:ext>
            </a:extLst>
          </p:cNvPr>
          <p:cNvSpPr>
            <a:spLocks noGrp="1"/>
          </p:cNvSpPr>
          <p:nvPr>
            <p:ph idx="1"/>
          </p:nvPr>
        </p:nvSpPr>
        <p:spPr/>
        <p:txBody>
          <a:bodyPr/>
          <a:lstStyle>
            <a:lvl1pPr>
              <a:buClr>
                <a:srgbClr val="0070C0"/>
              </a:buClr>
              <a:defRPr/>
            </a:lvl1pPr>
            <a:lvl2pPr marL="685800" indent="-228600">
              <a:buClr>
                <a:srgbClr val="0070C0"/>
              </a:buClr>
              <a:buFont typeface="Wingdings" panose="05000000000000000000" pitchFamily="2" charset="2"/>
              <a:buChar char="§"/>
              <a:defRPr/>
            </a:lvl2pPr>
            <a:lvl3pPr marL="1143000" indent="-228600">
              <a:buClr>
                <a:srgbClr val="0070C0"/>
              </a:buClr>
              <a:buFont typeface="Wingdings" panose="05000000000000000000" pitchFamily="2" charset="2"/>
              <a:buChar char="Ø"/>
              <a:defRPr/>
            </a:lvl3pPr>
            <a:lvl4pPr marL="1600200" indent="-228600">
              <a:buClr>
                <a:srgbClr val="0070C0"/>
              </a:buClr>
              <a:buFont typeface="Courier New" panose="02070309020205020404" pitchFamily="49" charset="0"/>
              <a:buChar char="o"/>
              <a:defRPr/>
            </a:lvl4pPr>
            <a:lvl5pPr marL="2057400" indent="-228600">
              <a:buClr>
                <a:srgbClr val="0070C0"/>
              </a:buClr>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D3C0FFC-012E-46C5-AB06-72372F188356}"/>
              </a:ext>
            </a:extLst>
          </p:cNvPr>
          <p:cNvSpPr>
            <a:spLocks noGrp="1"/>
          </p:cNvSpPr>
          <p:nvPr>
            <p:ph type="dt" sz="half" idx="10"/>
          </p:nvPr>
        </p:nvSpPr>
        <p:spPr/>
        <p:txBody>
          <a:body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0AC8E18A-A98F-4F49-95C7-C2D9DF862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C0B3C8-92E5-433E-9E55-1E3A6081B10A}"/>
              </a:ext>
            </a:extLst>
          </p:cNvPr>
          <p:cNvSpPr>
            <a:spLocks noGrp="1"/>
          </p:cNvSpPr>
          <p:nvPr>
            <p:ph type="sldNum" sz="quarter" idx="12"/>
          </p:nvPr>
        </p:nvSpPr>
        <p:spPr/>
        <p:txBody>
          <a:bodyPr/>
          <a:lstStyle/>
          <a:p>
            <a:fld id="{EA54EA80-5BF3-49FA-BE1C-D031816C55AB}" type="slidenum">
              <a:rPr lang="en-GB" smtClean="0"/>
              <a:t>‹#›</a:t>
            </a:fld>
            <a:endParaRPr lang="en-GB"/>
          </a:p>
        </p:txBody>
      </p:sp>
      <p:pic>
        <p:nvPicPr>
          <p:cNvPr id="8" name="Picture 7">
            <a:extLst>
              <a:ext uri="{FF2B5EF4-FFF2-40B4-BE49-F238E27FC236}">
                <a16:creationId xmlns:a16="http://schemas.microsoft.com/office/drawing/2014/main" id="{F4A394B1-BB31-4907-8BB7-0941B494ECFD}"/>
              </a:ext>
            </a:extLst>
          </p:cNvPr>
          <p:cNvPicPr>
            <a:picLocks noChangeAspect="1"/>
          </p:cNvPicPr>
          <p:nvPr/>
        </p:nvPicPr>
        <p:blipFill>
          <a:blip r:embed="rId3"/>
          <a:stretch>
            <a:fillRect/>
          </a:stretch>
        </p:blipFill>
        <p:spPr>
          <a:xfrm>
            <a:off x="10860464" y="5701695"/>
            <a:ext cx="950536" cy="950536"/>
          </a:xfrm>
          <a:prstGeom prst="rect">
            <a:avLst/>
          </a:prstGeom>
        </p:spPr>
      </p:pic>
      <p:sp>
        <p:nvSpPr>
          <p:cNvPr id="10" name="Title 1">
            <a:extLst>
              <a:ext uri="{FF2B5EF4-FFF2-40B4-BE49-F238E27FC236}">
                <a16:creationId xmlns:a16="http://schemas.microsoft.com/office/drawing/2014/main" id="{A9D75036-0FA8-431C-90B5-9CA17C5FD13E}"/>
              </a:ext>
            </a:extLst>
          </p:cNvPr>
          <p:cNvSpPr>
            <a:spLocks noGrp="1"/>
          </p:cNvSpPr>
          <p:nvPr>
            <p:ph type="title"/>
          </p:nvPr>
        </p:nvSpPr>
        <p:spPr>
          <a:xfrm>
            <a:off x="838200" y="363537"/>
            <a:ext cx="10515600" cy="1325563"/>
          </a:xfrm>
        </p:spPr>
        <p:txBody>
          <a:bodyPr/>
          <a:lstStyle>
            <a:lvl1pPr algn="ctr">
              <a:defRPr b="1">
                <a:solidFill>
                  <a:srgbClr val="00B0F0"/>
                </a:solidFill>
                <a:latin typeface="Century Gothic" panose="020B0502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706661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85285A-8DE7-45CF-828F-1007D912F0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03A059-D10E-4C1B-8D07-B16E0FAFB7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42BB5-EE52-4B53-8A26-4F8FD096A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FA6F7-CBED-4E35-A32E-FD50E6BC20F9}" type="datetimeFigureOut">
              <a:rPr lang="en-GB" smtClean="0"/>
              <a:t>23/05/2025</a:t>
            </a:fld>
            <a:endParaRPr lang="en-GB"/>
          </a:p>
        </p:txBody>
      </p:sp>
      <p:sp>
        <p:nvSpPr>
          <p:cNvPr id="5" name="Footer Placeholder 4">
            <a:extLst>
              <a:ext uri="{FF2B5EF4-FFF2-40B4-BE49-F238E27FC236}">
                <a16:creationId xmlns:a16="http://schemas.microsoft.com/office/drawing/2014/main" id="{4BB78B35-8017-42C8-9DDB-3353647D30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56AD28-AFEC-4105-9181-2C0B517106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4EA80-5BF3-49FA-BE1C-D031816C55AB}" type="slidenum">
              <a:rPr lang="en-GB" smtClean="0"/>
              <a:t>‹#›</a:t>
            </a:fld>
            <a:endParaRPr lang="en-GB"/>
          </a:p>
        </p:txBody>
      </p:sp>
    </p:spTree>
    <p:extLst>
      <p:ext uri="{BB962C8B-B14F-4D97-AF65-F5344CB8AC3E}">
        <p14:creationId xmlns:p14="http://schemas.microsoft.com/office/powerpoint/2010/main" val="4122444906"/>
      </p:ext>
    </p:extLst>
  </p:cSld>
  <p:clrMap bg1="lt1" tx1="dk1" bg2="lt2" tx2="dk2" accent1="accent1" accent2="accent2" accent3="accent3" accent4="accent4" accent5="accent5" accent6="accent6" hlink="hlink" folHlink="folHlink"/>
  <p:sldLayoutIdLst>
    <p:sldLayoutId id="2147483663" r:id="rId1"/>
    <p:sldLayoutId id="2147483686" r:id="rId2"/>
    <p:sldLayoutId id="2147483687" r:id="rId3"/>
    <p:sldLayoutId id="2147483688" r:id="rId4"/>
    <p:sldLayoutId id="2147483649" r:id="rId5"/>
    <p:sldLayoutId id="2147483673" r:id="rId6"/>
    <p:sldLayoutId id="2147483674" r:id="rId7"/>
    <p:sldLayoutId id="2147483689" r:id="rId8"/>
    <p:sldLayoutId id="2147483650" r:id="rId9"/>
    <p:sldLayoutId id="2147483696" r:id="rId10"/>
    <p:sldLayoutId id="2147483697" r:id="rId11"/>
    <p:sldLayoutId id="2147483698" r:id="rId12"/>
    <p:sldLayoutId id="2147483683" r:id="rId13"/>
    <p:sldLayoutId id="2147483672" r:id="rId14"/>
    <p:sldLayoutId id="2147483684" r:id="rId15"/>
    <p:sldLayoutId id="2147483660" r:id="rId16"/>
    <p:sldLayoutId id="2147483685" r:id="rId17"/>
    <p:sldLayoutId id="2147483690" r:id="rId18"/>
    <p:sldLayoutId id="2147483691" r:id="rId19"/>
    <p:sldLayoutId id="2147483667" r:id="rId20"/>
    <p:sldLayoutId id="2147483675" r:id="rId21"/>
    <p:sldLayoutId id="2147483676" r:id="rId22"/>
    <p:sldLayoutId id="2147483692" r:id="rId23"/>
    <p:sldLayoutId id="2147483664" r:id="rId24"/>
    <p:sldLayoutId id="2147483665" r:id="rId25"/>
    <p:sldLayoutId id="2147483666" r:id="rId26"/>
    <p:sldLayoutId id="2147483668" r:id="rId27"/>
    <p:sldLayoutId id="2147483677" r:id="rId28"/>
    <p:sldLayoutId id="2147483678" r:id="rId29"/>
    <p:sldLayoutId id="2147483693" r:id="rId30"/>
    <p:sldLayoutId id="2147483669" r:id="rId31"/>
    <p:sldLayoutId id="2147483679" r:id="rId32"/>
    <p:sldLayoutId id="2147483680" r:id="rId33"/>
    <p:sldLayoutId id="2147483694" r:id="rId34"/>
    <p:sldLayoutId id="2147483670" r:id="rId35"/>
    <p:sldLayoutId id="2147483681" r:id="rId36"/>
    <p:sldLayoutId id="2147483682" r:id="rId37"/>
    <p:sldLayoutId id="2147483695" r:id="rId38"/>
    <p:sldLayoutId id="2147483654" r:id="rId39"/>
    <p:sldLayoutId id="2147483661" r:id="rId40"/>
    <p:sldLayoutId id="2147483655" r:id="rId41"/>
    <p:sldLayoutId id="2147483699" r:id="rId42"/>
    <p:sldLayoutId id="2147483700"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981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BBF247-9550-4E81-93FA-EE5D8EF5E03F}"/>
              </a:ext>
            </a:extLst>
          </p:cNvPr>
          <p:cNvSpPr>
            <a:spLocks noGrp="1"/>
          </p:cNvSpPr>
          <p:nvPr>
            <p:ph idx="1"/>
          </p:nvPr>
        </p:nvSpPr>
        <p:spPr/>
        <p:txBody>
          <a:bodyPr>
            <a:normAutofit/>
          </a:bodyPr>
          <a:lstStyle/>
          <a:p>
            <a:pPr marL="0" indent="0">
              <a:buClrTx/>
              <a:buNone/>
              <a:defRPr/>
            </a:pPr>
            <a:r>
              <a:rPr lang="en-US" sz="2000" b="1" dirty="0">
                <a:solidFill>
                  <a:prstClr val="black">
                    <a:lumMod val="75000"/>
                    <a:lumOff val="25000"/>
                  </a:prstClr>
                </a:solidFill>
              </a:rPr>
              <a:t>Seksuāla aizskaršana ir:</a:t>
            </a:r>
          </a:p>
          <a:p>
            <a:pPr>
              <a:buClrTx/>
              <a:buFont typeface="Arial" panose="020B0604020202020204" pitchFamily="34" charset="0"/>
              <a:buChar char="•"/>
              <a:defRPr/>
            </a:pPr>
            <a:r>
              <a:rPr lang="lv-LV" sz="2000" dirty="0">
                <a:solidFill>
                  <a:prstClr val="black">
                    <a:lumMod val="75000"/>
                    <a:lumOff val="25000"/>
                  </a:prstClr>
                </a:solidFill>
              </a:rPr>
              <a:t>komentāri par tevi, tavu ķermeni vai jūtām, kas liek tev justies neērti</a:t>
            </a:r>
            <a:r>
              <a:rPr lang="en-US" sz="2000" dirty="0">
                <a:solidFill>
                  <a:prstClr val="black">
                    <a:lumMod val="75000"/>
                    <a:lumOff val="25000"/>
                  </a:prstClr>
                </a:solidFill>
              </a:rPr>
              <a:t>;</a:t>
            </a:r>
          </a:p>
          <a:p>
            <a:pPr>
              <a:buClrTx/>
              <a:buFont typeface="Arial" panose="020B0604020202020204" pitchFamily="34" charset="0"/>
              <a:buChar char="•"/>
              <a:defRPr/>
            </a:pPr>
            <a:r>
              <a:rPr lang="lv-LV" sz="2000" dirty="0">
                <a:solidFill>
                  <a:prstClr val="black">
                    <a:lumMod val="75000"/>
                    <a:lumOff val="25000"/>
                  </a:prstClr>
                </a:solidFill>
              </a:rPr>
              <a:t>kad kāds pieskaras vai mēģina pieskarties tev vai tavām intīmajām ķermeņa daļām (piemēram, mutei, krūtīm, dzimumorgāniem)</a:t>
            </a:r>
            <a:r>
              <a:rPr lang="en-US" sz="2000" dirty="0">
                <a:solidFill>
                  <a:prstClr val="black">
                    <a:lumMod val="75000"/>
                    <a:lumOff val="25000"/>
                  </a:prstClr>
                </a:solidFill>
              </a:rPr>
              <a:t>;</a:t>
            </a:r>
          </a:p>
          <a:p>
            <a:pPr>
              <a:buClrTx/>
              <a:buFont typeface="Arial" panose="020B0604020202020204" pitchFamily="34" charset="0"/>
              <a:buChar char="•"/>
              <a:defRPr/>
            </a:pPr>
            <a:r>
              <a:rPr lang="lv-LV" sz="2000" dirty="0">
                <a:solidFill>
                  <a:prstClr val="black">
                    <a:lumMod val="75000"/>
                    <a:lumOff val="25000"/>
                  </a:prstClr>
                </a:solidFill>
              </a:rPr>
              <a:t>kad kāds liek tev pieskarties viņa ķermeņa daļām</a:t>
            </a:r>
            <a:r>
              <a:rPr lang="en-US" sz="2000" dirty="0">
                <a:solidFill>
                  <a:prstClr val="black">
                    <a:lumMod val="75000"/>
                    <a:lumOff val="25000"/>
                  </a:prstClr>
                </a:solidFill>
              </a:rPr>
              <a:t>;</a:t>
            </a:r>
          </a:p>
          <a:p>
            <a:pPr>
              <a:buClrTx/>
              <a:buFont typeface="Arial" panose="020B0604020202020204" pitchFamily="34" charset="0"/>
              <a:buChar char="•"/>
              <a:defRPr/>
            </a:pPr>
            <a:r>
              <a:rPr lang="lv-LV" sz="2000" dirty="0">
                <a:solidFill>
                  <a:prstClr val="black">
                    <a:lumMod val="75000"/>
                    <a:lumOff val="25000"/>
                  </a:prstClr>
                </a:solidFill>
              </a:rPr>
              <a:t>kad kāds </a:t>
            </a:r>
            <a:r>
              <a:rPr lang="en-US" sz="2000" dirty="0">
                <a:solidFill>
                  <a:prstClr val="black">
                    <a:lumMod val="75000"/>
                    <a:lumOff val="25000"/>
                  </a:prstClr>
                </a:solidFill>
              </a:rPr>
              <a:t>rāda</a:t>
            </a:r>
            <a:r>
              <a:rPr lang="lv-LV" sz="2000" dirty="0">
                <a:solidFill>
                  <a:prstClr val="black">
                    <a:lumMod val="75000"/>
                    <a:lumOff val="25000"/>
                  </a:prstClr>
                </a:solidFill>
              </a:rPr>
              <a:t> tev savas intīmās ķermeņa daļas.</a:t>
            </a:r>
            <a:endParaRPr lang="en-US" sz="2000" dirty="0">
              <a:solidFill>
                <a:prstClr val="black">
                  <a:lumMod val="75000"/>
                  <a:lumOff val="25000"/>
                </a:prstClr>
              </a:solidFill>
            </a:endParaRPr>
          </a:p>
          <a:p>
            <a:pPr>
              <a:buClrTx/>
              <a:buFont typeface="Arial" panose="020B0604020202020204" pitchFamily="34" charset="0"/>
              <a:buChar char="•"/>
              <a:defRPr/>
            </a:pPr>
            <a:r>
              <a:rPr lang="en-US" sz="2000" dirty="0">
                <a:solidFill>
                  <a:prstClr val="black">
                    <a:lumMod val="75000"/>
                    <a:lumOff val="25000"/>
                  </a:prstClr>
                </a:solidFill>
              </a:rPr>
              <a:t>g</a:t>
            </a:r>
            <a:r>
              <a:rPr lang="lv-LV" sz="2000" dirty="0">
                <a:solidFill>
                  <a:prstClr val="black">
                    <a:lumMod val="75000"/>
                    <a:lumOff val="25000"/>
                  </a:prstClr>
                </a:solidFill>
              </a:rPr>
              <a:t>roomings ir situācija, kad kāds nosūta attēlus ar savām intīm</a:t>
            </a:r>
            <a:r>
              <a:rPr lang="en-US" sz="2000" dirty="0">
                <a:solidFill>
                  <a:prstClr val="black">
                    <a:lumMod val="75000"/>
                    <a:lumOff val="25000"/>
                  </a:prstClr>
                </a:solidFill>
              </a:rPr>
              <a:t>ajām</a:t>
            </a:r>
            <a:r>
              <a:rPr lang="lv-LV" sz="2000" dirty="0">
                <a:solidFill>
                  <a:prstClr val="black">
                    <a:lumMod val="75000"/>
                    <a:lumOff val="25000"/>
                  </a:prstClr>
                </a:solidFill>
              </a:rPr>
              <a:t> ķermeņa daļām vai cenšas internetā vai sociālajos tīklos kļūt par draugu, piedāvājot tikšanos ar ļaunu nolūku (piemēram, seksuālu vardarbību).</a:t>
            </a:r>
            <a:endParaRPr lang="en-US" sz="2000" dirty="0">
              <a:solidFill>
                <a:prstClr val="black">
                  <a:lumMod val="75000"/>
                  <a:lumOff val="25000"/>
                </a:prstClr>
              </a:solidFill>
            </a:endParaRPr>
          </a:p>
          <a:p>
            <a:pPr>
              <a:buClrTx/>
              <a:buFont typeface="Arial" panose="020B0604020202020204" pitchFamily="34" charset="0"/>
              <a:buChar char="•"/>
              <a:defRPr/>
            </a:pPr>
            <a:r>
              <a:rPr lang="lv-LV" sz="2000" dirty="0">
                <a:solidFill>
                  <a:prstClr val="black">
                    <a:lumMod val="75000"/>
                    <a:lumOff val="25000"/>
                  </a:prstClr>
                </a:solidFill>
              </a:rPr>
              <a:t>Seksuāla vardarbība ir arī tad, ja kāds sūta bērnam savu dzimumorgānu attēlus vai rāda tiem savas intīmās ķermeņa daļas — ne tikai tad, ja kāds, izmantojot vardarbību (piemēram, izvarošanu), pārkāpj bērna ķermeņa robežas.</a:t>
            </a:r>
            <a:endParaRPr lang="fi-FI" dirty="0"/>
          </a:p>
        </p:txBody>
      </p:sp>
      <p:sp>
        <p:nvSpPr>
          <p:cNvPr id="2" name="Title 1">
            <a:extLst>
              <a:ext uri="{FF2B5EF4-FFF2-40B4-BE49-F238E27FC236}">
                <a16:creationId xmlns:a16="http://schemas.microsoft.com/office/drawing/2014/main" id="{5476D4A4-DC39-470B-9AAD-6FC3410405D6}"/>
              </a:ext>
            </a:extLst>
          </p:cNvPr>
          <p:cNvSpPr>
            <a:spLocks noGrp="1"/>
          </p:cNvSpPr>
          <p:nvPr>
            <p:ph type="title"/>
          </p:nvPr>
        </p:nvSpPr>
        <p:spPr/>
        <p:txBody>
          <a:bodyPr>
            <a:normAutofit/>
          </a:bodyPr>
          <a:lstStyle/>
          <a:p>
            <a:r>
              <a:rPr lang="en-US" sz="3200" dirty="0"/>
              <a:t>SEKSUĀLA AIZSKARŠANA VAR NOTIKT AR VĀRDIEM, PIESKĀRIENIEM UN CAUR SOCIĀLAJIEM TĪKLIEM…</a:t>
            </a:r>
            <a:endParaRPr lang="fi-FI" sz="3200" dirty="0"/>
          </a:p>
        </p:txBody>
      </p:sp>
    </p:spTree>
    <p:extLst>
      <p:ext uri="{BB962C8B-B14F-4D97-AF65-F5344CB8AC3E}">
        <p14:creationId xmlns:p14="http://schemas.microsoft.com/office/powerpoint/2010/main" val="1916043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0CC40D-3CBE-4F13-B3DE-17BAE8106103}"/>
              </a:ext>
            </a:extLst>
          </p:cNvPr>
          <p:cNvSpPr>
            <a:spLocks noGrp="1"/>
          </p:cNvSpPr>
          <p:nvPr>
            <p:ph idx="1"/>
          </p:nvPr>
        </p:nvSpPr>
        <p:spPr/>
        <p:txBody>
          <a:bodyPr/>
          <a:lstStyle/>
          <a:p>
            <a:pPr>
              <a:buClrTx/>
              <a:buFont typeface="Arial" panose="020B0604020202020204" pitchFamily="34" charset="0"/>
              <a:buChar char="•"/>
              <a:defRPr/>
            </a:pPr>
            <a:r>
              <a:rPr lang="en-US" b="1" dirty="0">
                <a:solidFill>
                  <a:prstClr val="black">
                    <a:lumMod val="75000"/>
                    <a:lumOff val="25000"/>
                  </a:prstClr>
                </a:solidFill>
              </a:rPr>
              <a:t>Seksuāla aizskaršana</a:t>
            </a:r>
          </a:p>
          <a:p>
            <a:pPr lvl="1">
              <a:buClrTx/>
              <a:buFont typeface="Wingdings" panose="05000000000000000000" pitchFamily="2" charset="2"/>
              <a:buChar char="ü"/>
              <a:defRPr/>
            </a:pPr>
            <a:r>
              <a:rPr lang="en-US" dirty="0">
                <a:solidFill>
                  <a:prstClr val="black">
                    <a:lumMod val="75000"/>
                    <a:lumOff val="25000"/>
                  </a:prstClr>
                </a:solidFill>
              </a:rPr>
              <a:t>kavē bērna veselīgu attīstību</a:t>
            </a:r>
          </a:p>
          <a:p>
            <a:pPr lvl="1">
              <a:buClrTx/>
              <a:buFont typeface="Wingdings" panose="05000000000000000000" pitchFamily="2" charset="2"/>
              <a:buChar char="ü"/>
              <a:defRPr/>
            </a:pPr>
            <a:r>
              <a:rPr lang="en-US" dirty="0">
                <a:solidFill>
                  <a:prstClr val="black">
                    <a:lumMod val="75000"/>
                    <a:lumOff val="25000"/>
                  </a:prstClr>
                </a:solidFill>
              </a:rPr>
              <a:t>vājina mācīšanās spējas</a:t>
            </a:r>
          </a:p>
          <a:p>
            <a:pPr lvl="1">
              <a:buClrTx/>
              <a:buFont typeface="Wingdings" panose="05000000000000000000" pitchFamily="2" charset="2"/>
              <a:buChar char="ü"/>
              <a:defRPr/>
            </a:pPr>
            <a:r>
              <a:rPr lang="en-US" dirty="0">
                <a:solidFill>
                  <a:prstClr val="black">
                    <a:lumMod val="75000"/>
                    <a:lumOff val="25000"/>
                  </a:prstClr>
                </a:solidFill>
              </a:rPr>
              <a:t>negatīvi ietekmē bērna uzvedību</a:t>
            </a:r>
          </a:p>
          <a:p>
            <a:pPr lvl="1">
              <a:buClrTx/>
              <a:buFont typeface="Wingdings" panose="05000000000000000000" pitchFamily="2" charset="2"/>
              <a:buChar char="ü"/>
              <a:defRPr/>
            </a:pPr>
            <a:r>
              <a:rPr lang="lv-LV" dirty="0">
                <a:solidFill>
                  <a:prstClr val="black">
                    <a:lumMod val="75000"/>
                    <a:lumOff val="25000"/>
                  </a:prstClr>
                </a:solidFill>
              </a:rPr>
              <a:t>izraisa ciešan</a:t>
            </a:r>
            <a:r>
              <a:rPr lang="en-US" dirty="0">
                <a:solidFill>
                  <a:prstClr val="black">
                    <a:lumMod val="75000"/>
                    <a:lumOff val="25000"/>
                  </a:prstClr>
                </a:solidFill>
              </a:rPr>
              <a:t>as</a:t>
            </a:r>
            <a:r>
              <a:rPr lang="lv-LV" dirty="0">
                <a:solidFill>
                  <a:prstClr val="black">
                    <a:lumMod val="75000"/>
                    <a:lumOff val="25000"/>
                  </a:prstClr>
                </a:solidFill>
              </a:rPr>
              <a:t> gan bērniem, gan viņu ģimenēm, kas var ilgt gadiem vai pat desmitgadēm</a:t>
            </a:r>
            <a:endParaRPr lang="en-US" dirty="0">
              <a:solidFill>
                <a:prstClr val="black">
                  <a:lumMod val="75000"/>
                  <a:lumOff val="25000"/>
                </a:prstClr>
              </a:solidFill>
            </a:endParaRPr>
          </a:p>
          <a:p>
            <a:pPr lvl="1">
              <a:buClrTx/>
              <a:buFont typeface="Wingdings" panose="05000000000000000000" pitchFamily="2" charset="2"/>
              <a:buChar char="ü"/>
              <a:defRPr/>
            </a:pPr>
            <a:r>
              <a:rPr lang="en-US" dirty="0">
                <a:solidFill>
                  <a:prstClr val="black">
                    <a:lumMod val="75000"/>
                    <a:lumOff val="25000"/>
                  </a:prstClr>
                </a:solidFill>
              </a:rPr>
              <a:t>ietekmē sabiedrību kopumā</a:t>
            </a:r>
          </a:p>
          <a:p>
            <a:pPr marL="0" indent="0">
              <a:buNone/>
            </a:pPr>
            <a:endParaRPr lang="fi-FI" dirty="0"/>
          </a:p>
        </p:txBody>
      </p:sp>
      <p:sp>
        <p:nvSpPr>
          <p:cNvPr id="2" name="Title 1">
            <a:extLst>
              <a:ext uri="{FF2B5EF4-FFF2-40B4-BE49-F238E27FC236}">
                <a16:creationId xmlns:a16="http://schemas.microsoft.com/office/drawing/2014/main" id="{8A6FDA71-E62F-4057-9A75-599D63A17082}"/>
              </a:ext>
            </a:extLst>
          </p:cNvPr>
          <p:cNvSpPr>
            <a:spLocks noGrp="1"/>
          </p:cNvSpPr>
          <p:nvPr>
            <p:ph type="title"/>
          </p:nvPr>
        </p:nvSpPr>
        <p:spPr/>
        <p:txBody>
          <a:bodyPr>
            <a:normAutofit/>
          </a:bodyPr>
          <a:lstStyle/>
          <a:p>
            <a:r>
              <a:rPr lang="en-US" sz="4000" dirty="0"/>
              <a:t>SEKSUĀLA AIZSKARŠANA NODARA KAITĒJUMU DAŽĀDOS VEIDOS</a:t>
            </a:r>
            <a:endParaRPr lang="fi-FI" sz="4000" dirty="0"/>
          </a:p>
        </p:txBody>
      </p:sp>
    </p:spTree>
    <p:extLst>
      <p:ext uri="{BB962C8B-B14F-4D97-AF65-F5344CB8AC3E}">
        <p14:creationId xmlns:p14="http://schemas.microsoft.com/office/powerpoint/2010/main" val="876918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28ED65-1277-4E39-B36F-BA4A74AA0759}"/>
              </a:ext>
            </a:extLst>
          </p:cNvPr>
          <p:cNvSpPr>
            <a:spLocks noGrp="1"/>
          </p:cNvSpPr>
          <p:nvPr>
            <p:ph idx="1"/>
          </p:nvPr>
        </p:nvSpPr>
        <p:spPr>
          <a:xfrm>
            <a:off x="4219574" y="1825625"/>
            <a:ext cx="7134225" cy="4351338"/>
          </a:xfrm>
        </p:spPr>
        <p:txBody>
          <a:bodyPr/>
          <a:lstStyle/>
          <a:p>
            <a:pPr>
              <a:buClrTx/>
              <a:buFont typeface="Arial" panose="020B0604020202020204" pitchFamily="34" charset="0"/>
              <a:buChar char="•"/>
              <a:defRPr/>
            </a:pPr>
            <a:r>
              <a:rPr lang="en-US" sz="1800" dirty="0">
                <a:solidFill>
                  <a:prstClr val="black">
                    <a:lumMod val="75000"/>
                    <a:lumOff val="25000"/>
                  </a:prstClr>
                </a:solidFill>
              </a:rPr>
              <a:t>Pieaugušo uzdevums ir ierobežot bērnu interneta lietošanu.</a:t>
            </a:r>
          </a:p>
          <a:p>
            <a:pPr>
              <a:buClrTx/>
              <a:buFont typeface="Arial" panose="020B0604020202020204" pitchFamily="34" charset="0"/>
              <a:buChar char="•"/>
              <a:defRPr/>
            </a:pPr>
            <a:r>
              <a:rPr lang="lv-LV" sz="1800" dirty="0">
                <a:solidFill>
                  <a:prstClr val="black">
                    <a:lumMod val="75000"/>
                    <a:lumOff val="25000"/>
                  </a:prstClr>
                </a:solidFill>
              </a:rPr>
              <a:t>Noteikumus nosaka ģimen</a:t>
            </a:r>
            <a:r>
              <a:rPr lang="en-US" sz="1800" dirty="0">
                <a:solidFill>
                  <a:prstClr val="black">
                    <a:lumMod val="75000"/>
                    <a:lumOff val="25000"/>
                  </a:prstClr>
                </a:solidFill>
              </a:rPr>
              <a:t>e</a:t>
            </a:r>
            <a:r>
              <a:rPr lang="lv-LV" sz="1800" dirty="0">
                <a:solidFill>
                  <a:prstClr val="black">
                    <a:lumMod val="75000"/>
                    <a:lumOff val="25000"/>
                  </a:prstClr>
                </a:solidFill>
              </a:rPr>
              <a:t>, un atbildība par tiem ir vecākiem</a:t>
            </a:r>
            <a:r>
              <a:rPr lang="en-US" sz="1800" dirty="0">
                <a:solidFill>
                  <a:prstClr val="black">
                    <a:lumMod val="75000"/>
                    <a:lumOff val="25000"/>
                  </a:prstClr>
                </a:solidFill>
              </a:rPr>
              <a:t>.</a:t>
            </a:r>
          </a:p>
          <a:p>
            <a:pPr>
              <a:buClrTx/>
              <a:buFont typeface="Arial" panose="020B0604020202020204" pitchFamily="34" charset="0"/>
              <a:buChar char="•"/>
              <a:defRPr/>
            </a:pPr>
            <a:r>
              <a:rPr lang="en-US" sz="1800" dirty="0">
                <a:solidFill>
                  <a:prstClr val="black">
                    <a:lumMod val="75000"/>
                    <a:lumOff val="25000"/>
                  </a:prstClr>
                </a:solidFill>
              </a:rPr>
              <a:t>Tāpēc ir svarīgi, lai vecāki apzinātos, kādus riskus sevī slēpj internets.</a:t>
            </a:r>
          </a:p>
          <a:p>
            <a:pPr>
              <a:buClrTx/>
              <a:buFont typeface="Arial" panose="020B0604020202020204" pitchFamily="34" charset="0"/>
              <a:buChar char="•"/>
              <a:defRPr/>
            </a:pPr>
            <a:r>
              <a:rPr lang="en-US" sz="1800" dirty="0">
                <a:solidFill>
                  <a:prstClr val="black">
                    <a:lumMod val="75000"/>
                    <a:lumOff val="25000"/>
                  </a:prstClr>
                </a:solidFill>
              </a:rPr>
              <a:t>Skolas personāls var atbalstīt vecākus, piemēram, pārrunājot šos tematus vecāku sapulcēs.</a:t>
            </a:r>
          </a:p>
          <a:p>
            <a:pPr>
              <a:buClrTx/>
              <a:buFont typeface="Arial" panose="020B0604020202020204" pitchFamily="34" charset="0"/>
              <a:buChar char="•"/>
              <a:defRPr/>
            </a:pPr>
            <a:r>
              <a:rPr lang="lv-LV" sz="1800" dirty="0">
                <a:solidFill>
                  <a:prstClr val="black">
                    <a:lumMod val="75000"/>
                    <a:lumOff val="25000"/>
                  </a:prstClr>
                </a:solidFill>
              </a:rPr>
              <a:t>Bērni ir jāpasargā no informācijas, kas neatbilst viņu vecumposmam.</a:t>
            </a:r>
            <a:endParaRPr lang="en-US" sz="1800" dirty="0">
              <a:solidFill>
                <a:prstClr val="black">
                  <a:lumMod val="75000"/>
                  <a:lumOff val="25000"/>
                </a:prstClr>
              </a:solidFill>
            </a:endParaRPr>
          </a:p>
          <a:p>
            <a:pPr>
              <a:buClrTx/>
              <a:buFont typeface="Arial" panose="020B0604020202020204" pitchFamily="34" charset="0"/>
              <a:buChar char="•"/>
              <a:defRPr/>
            </a:pPr>
            <a:r>
              <a:rPr lang="en-US" sz="1800" dirty="0">
                <a:solidFill>
                  <a:prstClr val="black">
                    <a:lumMod val="75000"/>
                    <a:lumOff val="25000"/>
                  </a:prstClr>
                </a:solidFill>
              </a:rPr>
              <a:t>Pornogrāfija satrauc un traumē bērna psihi.</a:t>
            </a:r>
          </a:p>
          <a:p>
            <a:pPr>
              <a:buClrTx/>
              <a:buFont typeface="Arial" panose="020B0604020202020204" pitchFamily="34" charset="0"/>
              <a:buChar char="•"/>
              <a:defRPr/>
            </a:pPr>
            <a:r>
              <a:rPr lang="lv-LV" sz="1800" dirty="0">
                <a:solidFill>
                  <a:prstClr val="black">
                    <a:lumMod val="75000"/>
                    <a:lumOff val="25000"/>
                  </a:prstClr>
                </a:solidFill>
              </a:rPr>
              <a:t>Skolā bērni var izteikties par to, ko viņi ir redzējuši, tāpēc ir svarīgi, lai skolotājs zinātu, kā uz šiem stāstiem reaģēt un kā bērnu atbalstīt.</a:t>
            </a:r>
            <a:endParaRPr lang="en-US" sz="2400" dirty="0">
              <a:solidFill>
                <a:prstClr val="black">
                  <a:lumMod val="75000"/>
                  <a:lumOff val="25000"/>
                </a:prstClr>
              </a:solidFill>
            </a:endParaRPr>
          </a:p>
          <a:p>
            <a:pPr marL="0" indent="0">
              <a:buNone/>
            </a:pPr>
            <a:endParaRPr lang="fi-FI" dirty="0"/>
          </a:p>
        </p:txBody>
      </p:sp>
      <p:sp>
        <p:nvSpPr>
          <p:cNvPr id="2" name="Title 1">
            <a:extLst>
              <a:ext uri="{FF2B5EF4-FFF2-40B4-BE49-F238E27FC236}">
                <a16:creationId xmlns:a16="http://schemas.microsoft.com/office/drawing/2014/main" id="{9E51EA47-7365-4982-B030-998809ACD653}"/>
              </a:ext>
            </a:extLst>
          </p:cNvPr>
          <p:cNvSpPr>
            <a:spLocks noGrp="1"/>
          </p:cNvSpPr>
          <p:nvPr>
            <p:ph type="title"/>
          </p:nvPr>
        </p:nvSpPr>
        <p:spPr/>
        <p:txBody>
          <a:bodyPr/>
          <a:lstStyle/>
          <a:p>
            <a:r>
              <a:rPr lang="en-US" dirty="0"/>
              <a:t>VECĀKIEM JĀNOSPRAUŽ ROBEŽAS!</a:t>
            </a:r>
            <a:endParaRPr lang="fi-FI" dirty="0"/>
          </a:p>
        </p:txBody>
      </p:sp>
      <p:pic>
        <p:nvPicPr>
          <p:cNvPr id="5" name="Picture 4">
            <a:extLst>
              <a:ext uri="{FF2B5EF4-FFF2-40B4-BE49-F238E27FC236}">
                <a16:creationId xmlns:a16="http://schemas.microsoft.com/office/drawing/2014/main" id="{3D263426-0D52-4405-8F79-E95F88AA30EB}"/>
              </a:ext>
            </a:extLst>
          </p:cNvPr>
          <p:cNvPicPr>
            <a:picLocks noChangeAspect="1"/>
          </p:cNvPicPr>
          <p:nvPr/>
        </p:nvPicPr>
        <p:blipFill>
          <a:blip r:embed="rId3"/>
          <a:stretch>
            <a:fillRect/>
          </a:stretch>
        </p:blipFill>
        <p:spPr>
          <a:xfrm>
            <a:off x="139139" y="1689100"/>
            <a:ext cx="3971907" cy="3977773"/>
          </a:xfrm>
          <a:prstGeom prst="rect">
            <a:avLst/>
          </a:prstGeom>
        </p:spPr>
      </p:pic>
    </p:spTree>
    <p:extLst>
      <p:ext uri="{BB962C8B-B14F-4D97-AF65-F5344CB8AC3E}">
        <p14:creationId xmlns:p14="http://schemas.microsoft.com/office/powerpoint/2010/main" val="1141627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8E1240-3B63-4D23-969C-4A6D071079E6}"/>
              </a:ext>
            </a:extLst>
          </p:cNvPr>
          <p:cNvSpPr>
            <a:spLocks noGrp="1"/>
          </p:cNvSpPr>
          <p:nvPr>
            <p:ph idx="1"/>
          </p:nvPr>
        </p:nvSpPr>
        <p:spPr/>
        <p:txBody>
          <a:bodyPr/>
          <a:lstStyle/>
          <a:p>
            <a:pPr marL="0" indent="0">
              <a:buNone/>
            </a:pPr>
            <a:endParaRPr lang="fi-FI" dirty="0"/>
          </a:p>
          <a:p>
            <a:pPr marL="0" indent="0">
              <a:buNone/>
            </a:pPr>
            <a:endParaRPr lang="fi-FI" dirty="0"/>
          </a:p>
          <a:p>
            <a:pPr marL="0" indent="0">
              <a:buNone/>
            </a:pPr>
            <a:r>
              <a:rPr lang="fi-FI" sz="3600" dirty="0"/>
              <a:t>Lūdzu, izveidojiet 10 nelielas grupas pa 4–5 cilvēkiem katrā!</a:t>
            </a:r>
          </a:p>
        </p:txBody>
      </p:sp>
      <p:sp>
        <p:nvSpPr>
          <p:cNvPr id="2" name="Title 1">
            <a:extLst>
              <a:ext uri="{FF2B5EF4-FFF2-40B4-BE49-F238E27FC236}">
                <a16:creationId xmlns:a16="http://schemas.microsoft.com/office/drawing/2014/main" id="{E8D5A3A6-139B-46C8-9656-0AFB38A2788E}"/>
              </a:ext>
            </a:extLst>
          </p:cNvPr>
          <p:cNvSpPr>
            <a:spLocks noGrp="1"/>
          </p:cNvSpPr>
          <p:nvPr>
            <p:ph type="title"/>
          </p:nvPr>
        </p:nvSpPr>
        <p:spPr/>
        <p:txBody>
          <a:bodyPr>
            <a:normAutofit fontScale="90000"/>
          </a:bodyPr>
          <a:lstStyle/>
          <a:p>
            <a:br>
              <a:rPr lang="fi-FI" dirty="0"/>
            </a:br>
            <a:r>
              <a:rPr lang="fi-FI" sz="4800" dirty="0"/>
              <a:t>GRUPU DARBS</a:t>
            </a:r>
          </a:p>
        </p:txBody>
      </p:sp>
    </p:spTree>
    <p:extLst>
      <p:ext uri="{BB962C8B-B14F-4D97-AF65-F5344CB8AC3E}">
        <p14:creationId xmlns:p14="http://schemas.microsoft.com/office/powerpoint/2010/main" val="2855867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092B8A-198A-4AAB-B401-9CCF7915768A}"/>
              </a:ext>
            </a:extLst>
          </p:cNvPr>
          <p:cNvSpPr>
            <a:spLocks noGrp="1"/>
          </p:cNvSpPr>
          <p:nvPr>
            <p:ph idx="1"/>
          </p:nvPr>
        </p:nvSpPr>
        <p:spPr/>
        <p:txBody>
          <a:bodyPr>
            <a:normAutofit fontScale="92500" lnSpcReduction="10000"/>
          </a:bodyPr>
          <a:lstStyle/>
          <a:p>
            <a:pPr marL="342900" indent="-342900">
              <a:buClrTx/>
              <a:buFont typeface="+mj-lt"/>
              <a:buAutoNum type="arabicPeriod"/>
              <a:defRPr/>
            </a:pPr>
            <a:r>
              <a:rPr lang="en-US" sz="1900" dirty="0">
                <a:solidFill>
                  <a:prstClr val="black">
                    <a:lumMod val="75000"/>
                    <a:lumOff val="25000"/>
                  </a:prstClr>
                </a:solidFill>
              </a:rPr>
              <a:t>Kā būt bērnam drošam pieaugušajam? Kā to nodot bērniem?</a:t>
            </a:r>
          </a:p>
          <a:p>
            <a:pPr marL="342900" indent="-342900">
              <a:buClrTx/>
              <a:buFont typeface="+mj-lt"/>
              <a:buAutoNum type="arabicPeriod"/>
              <a:defRPr/>
            </a:pPr>
            <a:r>
              <a:rPr lang="lv-LV" sz="1900" dirty="0">
                <a:solidFill>
                  <a:prstClr val="black">
                    <a:lumMod val="75000"/>
                    <a:lumOff val="25000"/>
                  </a:prstClr>
                </a:solidFill>
              </a:rPr>
              <a:t>Kāda ir atšķirība starp labu un sliktu pieskārienu? Kā to paskaidrot bērniem?</a:t>
            </a:r>
            <a:endParaRPr lang="en-US" sz="1900" dirty="0">
              <a:solidFill>
                <a:prstClr val="black">
                  <a:lumMod val="75000"/>
                  <a:lumOff val="25000"/>
                </a:prstClr>
              </a:solidFill>
            </a:endParaRPr>
          </a:p>
          <a:p>
            <a:pPr marL="342900" indent="-342900">
              <a:buClrTx/>
              <a:buFont typeface="+mj-lt"/>
              <a:buAutoNum type="arabicPeriod"/>
              <a:defRPr/>
            </a:pPr>
            <a:r>
              <a:rPr lang="lv-LV" sz="1900" dirty="0">
                <a:solidFill>
                  <a:prstClr val="black">
                    <a:lumMod val="75000"/>
                    <a:lumOff val="25000"/>
                  </a:prstClr>
                </a:solidFill>
              </a:rPr>
              <a:t>Kā mācīt bērniem sargāt un rūpēties par savu ķermeni?</a:t>
            </a:r>
            <a:endParaRPr lang="en-US" sz="1900" dirty="0">
              <a:solidFill>
                <a:prstClr val="black">
                  <a:lumMod val="75000"/>
                  <a:lumOff val="25000"/>
                </a:prstClr>
              </a:solidFill>
            </a:endParaRPr>
          </a:p>
          <a:p>
            <a:pPr marL="342900" indent="-342900">
              <a:buClrTx/>
              <a:buFont typeface="+mj-lt"/>
              <a:buAutoNum type="arabicPeriod"/>
              <a:defRPr/>
            </a:pPr>
            <a:r>
              <a:rPr lang="en-US" sz="1900" dirty="0">
                <a:solidFill>
                  <a:prstClr val="black">
                    <a:lumMod val="75000"/>
                    <a:lumOff val="25000"/>
                  </a:prstClr>
                </a:solidFill>
              </a:rPr>
              <a:t>Kā un kāpēc mediji var mulsināt bērnu prātus?</a:t>
            </a:r>
          </a:p>
          <a:p>
            <a:pPr marL="342900" indent="-342900">
              <a:buClrTx/>
              <a:buFont typeface="+mj-lt"/>
              <a:buAutoNum type="arabicPeriod"/>
              <a:defRPr/>
            </a:pPr>
            <a:r>
              <a:rPr lang="en-US" sz="1900" dirty="0">
                <a:solidFill>
                  <a:prstClr val="black">
                    <a:lumMod val="75000"/>
                    <a:lumOff val="25000"/>
                  </a:prstClr>
                </a:solidFill>
              </a:rPr>
              <a:t>Kā rīkoties, ja bērns atklāj informāciju par redzētu seksuālu saturu vai tiešsaistē piedzīvotu seksuālu aizskaršanu?</a:t>
            </a:r>
          </a:p>
          <a:p>
            <a:pPr marL="342900" indent="-342900">
              <a:buClrTx/>
              <a:buFont typeface="+mj-lt"/>
              <a:buAutoNum type="arabicPeriod"/>
              <a:defRPr/>
            </a:pPr>
            <a:r>
              <a:rPr lang="en-US" sz="1900" dirty="0">
                <a:solidFill>
                  <a:prstClr val="black">
                    <a:lumMod val="75000"/>
                    <a:lumOff val="25000"/>
                  </a:prstClr>
                </a:solidFill>
              </a:rPr>
              <a:t>Kā veicināt, lai bērni droši runātu par pieredzētu seksuālu aizskaršanu?</a:t>
            </a:r>
          </a:p>
          <a:p>
            <a:pPr marL="342900" indent="-342900">
              <a:buClrTx/>
              <a:buFont typeface="+mj-lt"/>
              <a:buAutoNum type="arabicPeriod"/>
              <a:defRPr/>
            </a:pPr>
            <a:r>
              <a:rPr lang="en-US" sz="1900" dirty="0">
                <a:solidFill>
                  <a:prstClr val="black">
                    <a:lumMod val="75000"/>
                    <a:lumOff val="25000"/>
                  </a:prstClr>
                </a:solidFill>
              </a:rPr>
              <a:t>Kā labas attiecības stiprina bērna labbūtību?</a:t>
            </a:r>
          </a:p>
          <a:p>
            <a:pPr marL="342900" indent="-342900">
              <a:buClrTx/>
              <a:buFont typeface="+mj-lt"/>
              <a:buAutoNum type="arabicPeriod"/>
              <a:defRPr/>
            </a:pPr>
            <a:r>
              <a:rPr lang="lv-LV" sz="1900" dirty="0">
                <a:solidFill>
                  <a:prstClr val="black">
                    <a:lumMod val="75000"/>
                    <a:lumOff val="25000"/>
                  </a:prstClr>
                </a:solidFill>
              </a:rPr>
              <a:t>Kādas fiziskas un psihiskas pārmaiņas notiek bērnos pubertātes laikā, un kādi riski šajā posmā var rasties?</a:t>
            </a:r>
            <a:endParaRPr lang="en-US" sz="1900" dirty="0">
              <a:solidFill>
                <a:prstClr val="black">
                  <a:lumMod val="75000"/>
                  <a:lumOff val="25000"/>
                </a:prstClr>
              </a:solidFill>
            </a:endParaRPr>
          </a:p>
          <a:p>
            <a:pPr marL="342900" indent="-342900">
              <a:buClrTx/>
              <a:buFont typeface="+mj-lt"/>
              <a:buAutoNum type="arabicPeriod"/>
              <a:defRPr/>
            </a:pPr>
            <a:r>
              <a:rPr lang="lv-LV" sz="1900" dirty="0">
                <a:solidFill>
                  <a:prstClr val="black">
                    <a:lumMod val="75000"/>
                    <a:lumOff val="25000"/>
                  </a:prstClr>
                </a:solidFill>
              </a:rPr>
              <a:t>Pubertāte maina ne tikai ķermeni, bet arī prātu. Kādas iekšējas vai ārējas problēmas var rasties mainīgā prāta radīto neskaidrību dēļ?</a:t>
            </a:r>
            <a:endParaRPr lang="en-US" sz="1900" dirty="0">
              <a:solidFill>
                <a:prstClr val="black">
                  <a:lumMod val="75000"/>
                  <a:lumOff val="25000"/>
                </a:prstClr>
              </a:solidFill>
            </a:endParaRPr>
          </a:p>
          <a:p>
            <a:pPr marL="342900" indent="-342900">
              <a:buClrTx/>
              <a:buFont typeface="+mj-lt"/>
              <a:buAutoNum type="arabicPeriod"/>
              <a:defRPr/>
            </a:pPr>
            <a:r>
              <a:rPr lang="en-US" sz="1900" dirty="0">
                <a:solidFill>
                  <a:prstClr val="black">
                    <a:lumMod val="75000"/>
                    <a:lumOff val="25000"/>
                  </a:prstClr>
                </a:solidFill>
              </a:rPr>
              <a:t>Kā un ar kādām tēmām jāuzsāk bērnu drošības izglītība? Kādas ir svarīgākās vadlīnijas?</a:t>
            </a:r>
            <a:endParaRPr lang="en-US" sz="1600" dirty="0">
              <a:solidFill>
                <a:prstClr val="black">
                  <a:lumMod val="75000"/>
                  <a:lumOff val="25000"/>
                </a:prstClr>
              </a:solidFill>
              <a:latin typeface="Arial Nova Light" panose="020B0304020202020204" pitchFamily="34" charset="0"/>
            </a:endParaRPr>
          </a:p>
          <a:p>
            <a:pPr marL="0" indent="0">
              <a:buNone/>
            </a:pPr>
            <a:r>
              <a:rPr lang="en-US" sz="2000" b="1" dirty="0">
                <a:solidFill>
                  <a:prstClr val="black">
                    <a:lumMod val="75000"/>
                    <a:lumOff val="25000"/>
                  </a:prstClr>
                </a:solidFill>
                <a:latin typeface="Arial Nova Light" panose="020B0304020202020204" pitchFamily="34" charset="0"/>
              </a:rPr>
              <a:t>Jums ir 10 minūtes, lai apspriestu savu tēmu un sagatavotu 2 minūšu prezentāciju!</a:t>
            </a:r>
            <a:endParaRPr lang="fi-FI" dirty="0"/>
          </a:p>
        </p:txBody>
      </p:sp>
      <p:sp>
        <p:nvSpPr>
          <p:cNvPr id="2" name="Title 1">
            <a:extLst>
              <a:ext uri="{FF2B5EF4-FFF2-40B4-BE49-F238E27FC236}">
                <a16:creationId xmlns:a16="http://schemas.microsoft.com/office/drawing/2014/main" id="{EB8A0150-F92A-47D5-9382-6B102BB1B1B2}"/>
              </a:ext>
            </a:extLst>
          </p:cNvPr>
          <p:cNvSpPr>
            <a:spLocks noGrp="1"/>
          </p:cNvSpPr>
          <p:nvPr>
            <p:ph type="title"/>
          </p:nvPr>
        </p:nvSpPr>
        <p:spPr/>
        <p:txBody>
          <a:bodyPr/>
          <a:lstStyle/>
          <a:p>
            <a:r>
              <a:rPr lang="en-US" dirty="0"/>
              <a:t>DISKUSIJU TĒMAS</a:t>
            </a:r>
            <a:endParaRPr lang="fi-FI" dirty="0"/>
          </a:p>
        </p:txBody>
      </p:sp>
    </p:spTree>
    <p:extLst>
      <p:ext uri="{BB962C8B-B14F-4D97-AF65-F5344CB8AC3E}">
        <p14:creationId xmlns:p14="http://schemas.microsoft.com/office/powerpoint/2010/main" val="4266414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C2CB66-1014-4A13-9DB4-E169A4F1A98F}"/>
              </a:ext>
            </a:extLst>
          </p:cNvPr>
          <p:cNvSpPr>
            <a:spLocks noGrp="1"/>
          </p:cNvSpPr>
          <p:nvPr>
            <p:ph idx="1"/>
          </p:nvPr>
        </p:nvSpPr>
        <p:spPr/>
        <p:txBody>
          <a:bodyPr/>
          <a:lstStyle/>
          <a:p>
            <a:pPr>
              <a:buClrTx/>
              <a:defRPr/>
            </a:pPr>
            <a:r>
              <a:rPr lang="lv-LV" sz="2000" dirty="0">
                <a:solidFill>
                  <a:prstClr val="black">
                    <a:lumMod val="75000"/>
                    <a:lumOff val="25000"/>
                  </a:prstClr>
                </a:solidFill>
              </a:rPr>
              <a:t>Esi</a:t>
            </a:r>
            <a:r>
              <a:rPr lang="en-US" sz="2000" dirty="0">
                <a:solidFill>
                  <a:prstClr val="black">
                    <a:lumMod val="75000"/>
                    <a:lumOff val="25000"/>
                  </a:prstClr>
                </a:solidFill>
              </a:rPr>
              <a:t>et</a:t>
            </a:r>
            <a:r>
              <a:rPr lang="lv-LV" sz="2000" dirty="0">
                <a:solidFill>
                  <a:prstClr val="black">
                    <a:lumMod val="75000"/>
                    <a:lumOff val="25000"/>
                  </a:prstClr>
                </a:solidFill>
              </a:rPr>
              <a:t> gatav</a:t>
            </a:r>
            <a:r>
              <a:rPr lang="en-US" sz="2000" dirty="0">
                <a:solidFill>
                  <a:prstClr val="black">
                    <a:lumMod val="75000"/>
                    <a:lumOff val="25000"/>
                  </a:prstClr>
                </a:solidFill>
              </a:rPr>
              <a:t>i</a:t>
            </a:r>
            <a:r>
              <a:rPr lang="lv-LV" sz="2000" dirty="0">
                <a:solidFill>
                  <a:prstClr val="black">
                    <a:lumMod val="75000"/>
                    <a:lumOff val="25000"/>
                  </a:prstClr>
                </a:solidFill>
              </a:rPr>
              <a:t> runāt par šiem jautājumiem, pieņemt, atbalstīt un uzklausīt bērn</a:t>
            </a:r>
            <a:r>
              <a:rPr lang="en-US" sz="2000" dirty="0">
                <a:solidFill>
                  <a:prstClr val="black">
                    <a:lumMod val="75000"/>
                    <a:lumOff val="25000"/>
                  </a:prstClr>
                </a:solidFill>
              </a:rPr>
              <a:t>a</a:t>
            </a:r>
            <a:r>
              <a:rPr lang="lv-LV" sz="2000" dirty="0">
                <a:solidFill>
                  <a:prstClr val="black">
                    <a:lumMod val="75000"/>
                    <a:lumOff val="25000"/>
                  </a:prstClr>
                </a:solidFill>
              </a:rPr>
              <a:t> emocijas.</a:t>
            </a:r>
            <a:endParaRPr lang="en-US" sz="2000" dirty="0">
              <a:solidFill>
                <a:prstClr val="black">
                  <a:lumMod val="75000"/>
                  <a:lumOff val="25000"/>
                </a:prstClr>
              </a:solidFill>
            </a:endParaRPr>
          </a:p>
          <a:p>
            <a:pPr>
              <a:buClrTx/>
              <a:defRPr/>
            </a:pPr>
            <a:r>
              <a:rPr lang="lv-LV" sz="2000" dirty="0">
                <a:solidFill>
                  <a:prstClr val="black">
                    <a:lumMod val="75000"/>
                    <a:lumOff val="25000"/>
                  </a:prstClr>
                </a:solidFill>
              </a:rPr>
              <a:t>Viņiem būs drosme vērsties pie pieaugušā, ja radīsies kādas problēmas.</a:t>
            </a:r>
            <a:endParaRPr lang="en-US" sz="2000" dirty="0">
              <a:solidFill>
                <a:prstClr val="black">
                  <a:lumMod val="75000"/>
                  <a:lumOff val="25000"/>
                </a:prstClr>
              </a:solidFill>
            </a:endParaRPr>
          </a:p>
          <a:p>
            <a:pPr>
              <a:buClrTx/>
              <a:defRPr/>
            </a:pPr>
            <a:r>
              <a:rPr lang="en-US" sz="2000" dirty="0">
                <a:solidFill>
                  <a:prstClr val="black">
                    <a:lumMod val="75000"/>
                    <a:lumOff val="25000"/>
                  </a:prstClr>
                </a:solidFill>
              </a:rPr>
              <a:t>Ļaujiet bērnam runāt.</a:t>
            </a:r>
          </a:p>
          <a:p>
            <a:pPr>
              <a:buClrTx/>
              <a:defRPr/>
            </a:pPr>
            <a:r>
              <a:rPr lang="en-US" sz="2000" dirty="0">
                <a:solidFill>
                  <a:prstClr val="black">
                    <a:lumMod val="75000"/>
                    <a:lumOff val="25000"/>
                  </a:prstClr>
                </a:solidFill>
              </a:rPr>
              <a:t>Bērns meklē drošību un skaidrojumu.</a:t>
            </a:r>
          </a:p>
          <a:p>
            <a:pPr>
              <a:buClrTx/>
              <a:defRPr/>
            </a:pPr>
            <a:r>
              <a:rPr lang="en-US" sz="2000" dirty="0">
                <a:solidFill>
                  <a:prstClr val="black">
                    <a:lumMod val="75000"/>
                    <a:lumOff val="25000"/>
                  </a:prstClr>
                </a:solidFill>
              </a:rPr>
              <a:t>Neizsteidzieties ātri pāri problēmai, pat ja tā liek justies neērti.</a:t>
            </a:r>
          </a:p>
          <a:p>
            <a:pPr>
              <a:buClrTx/>
              <a:defRPr/>
            </a:pPr>
            <a:r>
              <a:rPr lang="en-US" sz="2000" dirty="0">
                <a:solidFill>
                  <a:prstClr val="black">
                    <a:lumMod val="75000"/>
                    <a:lumOff val="25000"/>
                  </a:prstClr>
                </a:solidFill>
              </a:rPr>
              <a:t>Sodi izraisa bērnā kauna un vainas sajūtu.</a:t>
            </a:r>
          </a:p>
          <a:p>
            <a:pPr>
              <a:buClrTx/>
              <a:defRPr/>
            </a:pPr>
            <a:r>
              <a:rPr lang="en-US" sz="2000" dirty="0">
                <a:solidFill>
                  <a:prstClr val="black">
                    <a:lumMod val="75000"/>
                    <a:lumOff val="25000"/>
                  </a:prstClr>
                </a:solidFill>
              </a:rPr>
              <a:t>Uzticama un droša saruna, kā arī kvalitatīvas attiecības ar pieaugušo ir labākā aizsardzība bērniem.</a:t>
            </a:r>
          </a:p>
          <a:p>
            <a:pPr>
              <a:buClrTx/>
              <a:defRPr/>
            </a:pPr>
            <a:r>
              <a:rPr lang="en-US" sz="2000" dirty="0">
                <a:solidFill>
                  <a:prstClr val="black">
                    <a:lumMod val="75000"/>
                    <a:lumOff val="25000"/>
                  </a:prstClr>
                </a:solidFill>
              </a:rPr>
              <a:t>Pozitīva, no pieaugušā ierosināta saruna par bērnu tiesībām un attīstību palīdz bērniem.</a:t>
            </a:r>
            <a:endParaRPr lang="fi-FI" dirty="0"/>
          </a:p>
        </p:txBody>
      </p:sp>
      <p:sp>
        <p:nvSpPr>
          <p:cNvPr id="2" name="Title 1">
            <a:extLst>
              <a:ext uri="{FF2B5EF4-FFF2-40B4-BE49-F238E27FC236}">
                <a16:creationId xmlns:a16="http://schemas.microsoft.com/office/drawing/2014/main" id="{6AFC07DF-933A-469A-8FB6-DEBF0AA82884}"/>
              </a:ext>
            </a:extLst>
          </p:cNvPr>
          <p:cNvSpPr>
            <a:spLocks noGrp="1"/>
          </p:cNvSpPr>
          <p:nvPr>
            <p:ph type="title"/>
          </p:nvPr>
        </p:nvSpPr>
        <p:spPr/>
        <p:txBody>
          <a:bodyPr/>
          <a:lstStyle/>
          <a:p>
            <a:r>
              <a:rPr lang="en-US" sz="1800" dirty="0"/>
              <a:t>KĀ BŪT BĒRNAM DROŠAM PIEAUGUŠAJAM? KĀ TO NODOT BĒRNIEM?</a:t>
            </a:r>
          </a:p>
        </p:txBody>
      </p:sp>
    </p:spTree>
    <p:extLst>
      <p:ext uri="{BB962C8B-B14F-4D97-AF65-F5344CB8AC3E}">
        <p14:creationId xmlns:p14="http://schemas.microsoft.com/office/powerpoint/2010/main" val="1476177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A0CFEB-9937-4165-93E3-C2B10802FB04}"/>
              </a:ext>
            </a:extLst>
          </p:cNvPr>
          <p:cNvSpPr>
            <a:spLocks noGrp="1"/>
          </p:cNvSpPr>
          <p:nvPr>
            <p:ph idx="1"/>
          </p:nvPr>
        </p:nvSpPr>
        <p:spPr/>
        <p:txBody>
          <a:bodyPr/>
          <a:lstStyle/>
          <a:p>
            <a:pPr>
              <a:buClrTx/>
              <a:buFont typeface="Arial" panose="020B0604020202020204" pitchFamily="34" charset="0"/>
              <a:buChar char="•"/>
              <a:defRPr/>
            </a:pPr>
            <a:r>
              <a:rPr lang="en-US" sz="1800" dirty="0">
                <a:solidFill>
                  <a:prstClr val="black">
                    <a:lumMod val="75000"/>
                    <a:lumOff val="25000"/>
                  </a:prstClr>
                </a:solidFill>
              </a:rPr>
              <a:t> Pieskāriens nedrīkst radīt trauksmi, un tam nevajadzētu likt justies slikti. </a:t>
            </a:r>
          </a:p>
          <a:p>
            <a:pPr>
              <a:buClrTx/>
              <a:buFont typeface="Arial" panose="020B0604020202020204" pitchFamily="34" charset="0"/>
              <a:buChar char="•"/>
              <a:defRPr/>
            </a:pPr>
            <a:r>
              <a:rPr lang="lv-LV" sz="1800" dirty="0">
                <a:solidFill>
                  <a:prstClr val="black">
                    <a:lumMod val="75000"/>
                    <a:lumOff val="25000"/>
                  </a:prstClr>
                </a:solidFill>
              </a:rPr>
              <a:t>Pasaki skaļi, kā </a:t>
            </a:r>
            <a:r>
              <a:rPr lang="en-US" sz="1800" dirty="0">
                <a:solidFill>
                  <a:prstClr val="black">
                    <a:lumMod val="75000"/>
                    <a:lumOff val="25000"/>
                  </a:prstClr>
                </a:solidFill>
              </a:rPr>
              <a:t>pieskāriens tev liek justies un</a:t>
            </a:r>
            <a:r>
              <a:rPr lang="lv-LV" sz="1800" dirty="0">
                <a:solidFill>
                  <a:prstClr val="black">
                    <a:lumMod val="75000"/>
                    <a:lumOff val="25000"/>
                  </a:prstClr>
                </a:solidFill>
              </a:rPr>
              <a:t> vai vēlies, lai tev </a:t>
            </a:r>
            <a:r>
              <a:rPr lang="en-US" sz="1800" dirty="0">
                <a:solidFill>
                  <a:prstClr val="black">
                    <a:lumMod val="75000"/>
                    <a:lumOff val="25000"/>
                  </a:prstClr>
                </a:solidFill>
              </a:rPr>
              <a:t>tā </a:t>
            </a:r>
            <a:r>
              <a:rPr lang="lv-LV" sz="1800" dirty="0">
                <a:solidFill>
                  <a:prstClr val="black">
                    <a:lumMod val="75000"/>
                    <a:lumOff val="25000"/>
                  </a:prstClr>
                </a:solidFill>
              </a:rPr>
              <a:t>pieskaras vai nē.</a:t>
            </a:r>
            <a:r>
              <a:rPr lang="en-US" sz="1800" dirty="0">
                <a:solidFill>
                  <a:prstClr val="black">
                    <a:lumMod val="75000"/>
                    <a:lumOff val="25000"/>
                  </a:prstClr>
                </a:solidFill>
              </a:rPr>
              <a:t> </a:t>
            </a:r>
          </a:p>
          <a:p>
            <a:pPr>
              <a:buClrTx/>
              <a:buFont typeface="Arial" panose="020B0604020202020204" pitchFamily="34" charset="0"/>
              <a:buChar char="•"/>
              <a:defRPr/>
            </a:pPr>
            <a:r>
              <a:rPr lang="lv-LV" sz="1800" dirty="0">
                <a:solidFill>
                  <a:prstClr val="black">
                    <a:lumMod val="75000"/>
                    <a:lumOff val="25000"/>
                  </a:prstClr>
                </a:solidFill>
              </a:rPr>
              <a:t>Kad cilvēks saka, ka nevēlas, lai viņam pieskaras, šī vēlme ir jārespektē.</a:t>
            </a:r>
            <a:endParaRPr lang="en-US" sz="1800" dirty="0">
              <a:solidFill>
                <a:prstClr val="black">
                  <a:lumMod val="75000"/>
                  <a:lumOff val="25000"/>
                </a:prstClr>
              </a:solidFill>
            </a:endParaRPr>
          </a:p>
          <a:p>
            <a:pPr>
              <a:buClrTx/>
              <a:buFont typeface="Arial" panose="020B0604020202020204" pitchFamily="34" charset="0"/>
              <a:buChar char="•"/>
              <a:defRPr/>
            </a:pPr>
            <a:r>
              <a:rPr lang="en-US" sz="1800" dirty="0">
                <a:solidFill>
                  <a:prstClr val="black">
                    <a:lumMod val="75000"/>
                    <a:lumOff val="25000"/>
                  </a:prstClr>
                </a:solidFill>
              </a:rPr>
              <a:t> Pieskāriens nekad nedrīkst būt noslēpums.</a:t>
            </a:r>
          </a:p>
          <a:p>
            <a:pPr>
              <a:buClrTx/>
              <a:buFont typeface="Arial" panose="020B0604020202020204" pitchFamily="34" charset="0"/>
              <a:buChar char="•"/>
              <a:defRPr/>
            </a:pPr>
            <a:r>
              <a:rPr lang="en-US" sz="1800" dirty="0">
                <a:solidFill>
                  <a:prstClr val="black">
                    <a:lumMod val="75000"/>
                    <a:lumOff val="25000"/>
                  </a:prstClr>
                </a:solidFill>
              </a:rPr>
              <a:t> </a:t>
            </a:r>
            <a:r>
              <a:rPr lang="es-ES" sz="1800" dirty="0">
                <a:solidFill>
                  <a:prstClr val="black">
                    <a:lumMod val="75000"/>
                    <a:lumOff val="25000"/>
                  </a:prstClr>
                </a:solidFill>
              </a:rPr>
              <a:t>Patīkams pieskāriens rada labas un drošas sajūtas.</a:t>
            </a:r>
          </a:p>
          <a:p>
            <a:pPr>
              <a:buClrTx/>
              <a:buFont typeface="Arial" panose="020B0604020202020204" pitchFamily="34" charset="0"/>
              <a:buChar char="•"/>
              <a:defRPr/>
            </a:pPr>
            <a:r>
              <a:rPr lang="en-US" sz="1800" dirty="0">
                <a:solidFill>
                  <a:prstClr val="black">
                    <a:lumMod val="75000"/>
                    <a:lumOff val="25000"/>
                  </a:prstClr>
                </a:solidFill>
              </a:rPr>
              <a:t> Pēc patīkama pieskāriena tu jūties labi.</a:t>
            </a:r>
          </a:p>
          <a:p>
            <a:pPr>
              <a:buClrTx/>
              <a:buFont typeface="Arial" panose="020B0604020202020204" pitchFamily="34" charset="0"/>
              <a:buChar char="•"/>
              <a:defRPr/>
            </a:pPr>
            <a:r>
              <a:rPr lang="en-US" sz="1800" dirty="0">
                <a:solidFill>
                  <a:prstClr val="black">
                    <a:lumMod val="75000"/>
                    <a:lumOff val="25000"/>
                  </a:prstClr>
                </a:solidFill>
              </a:rPr>
              <a:t> Nepatīkams pieskāriens liek justies slikti — tas var izbiedēt, sāpināt vai sadusmot.</a:t>
            </a:r>
          </a:p>
          <a:p>
            <a:pPr>
              <a:buClrTx/>
              <a:buFont typeface="Arial" panose="020B0604020202020204" pitchFamily="34" charset="0"/>
              <a:buChar char="•"/>
              <a:defRPr/>
            </a:pPr>
            <a:r>
              <a:rPr lang="en-US" sz="1800" dirty="0">
                <a:solidFill>
                  <a:prstClr val="black">
                    <a:lumMod val="75000"/>
                    <a:lumOff val="25000"/>
                  </a:prstClr>
                </a:solidFill>
              </a:rPr>
              <a:t>Tie paši pieskāriena noteikumi attiecas gan uz pazīstamiem cilvēkiem, gan uz svešiniekiem.</a:t>
            </a:r>
          </a:p>
          <a:p>
            <a:pPr>
              <a:buClrTx/>
              <a:buFont typeface="Arial" panose="020B0604020202020204" pitchFamily="34" charset="0"/>
              <a:buChar char="•"/>
              <a:defRPr/>
            </a:pPr>
            <a:r>
              <a:rPr lang="en-US" sz="1800" dirty="0">
                <a:solidFill>
                  <a:prstClr val="black">
                    <a:lumMod val="75000"/>
                    <a:lumOff val="25000"/>
                  </a:prstClr>
                </a:solidFill>
              </a:rPr>
              <a:t> Bērniem vienmēr ir tiesības teikt “nē”.</a:t>
            </a:r>
          </a:p>
          <a:p>
            <a:pPr>
              <a:buClrTx/>
              <a:buFont typeface="Arial" panose="020B0604020202020204" pitchFamily="34" charset="0"/>
              <a:buChar char="•"/>
              <a:defRPr/>
            </a:pPr>
            <a:r>
              <a:rPr lang="en-US" sz="1800" dirty="0">
                <a:solidFill>
                  <a:prstClr val="black">
                    <a:lumMod val="75000"/>
                    <a:lumOff val="25000"/>
                  </a:prstClr>
                </a:solidFill>
              </a:rPr>
              <a:t> Vienmēr pastāsti uzticamam pieaugušajam par seksuālu vardarbību!</a:t>
            </a:r>
            <a:endParaRPr lang="fi-FI" dirty="0"/>
          </a:p>
        </p:txBody>
      </p:sp>
      <p:sp>
        <p:nvSpPr>
          <p:cNvPr id="2" name="Title 1">
            <a:extLst>
              <a:ext uri="{FF2B5EF4-FFF2-40B4-BE49-F238E27FC236}">
                <a16:creationId xmlns:a16="http://schemas.microsoft.com/office/drawing/2014/main" id="{360FEEB4-F0C3-4943-BCC5-B90237CCAE1F}"/>
              </a:ext>
            </a:extLst>
          </p:cNvPr>
          <p:cNvSpPr>
            <a:spLocks noGrp="1"/>
          </p:cNvSpPr>
          <p:nvPr>
            <p:ph type="title"/>
          </p:nvPr>
        </p:nvSpPr>
        <p:spPr/>
        <p:txBody>
          <a:bodyPr/>
          <a:lstStyle/>
          <a:p>
            <a:r>
              <a:rPr lang="lv-LV" sz="1800" dirty="0"/>
              <a:t>K</a:t>
            </a:r>
            <a:r>
              <a:rPr lang="en-US" sz="1800" dirty="0"/>
              <a:t>ĀDA</a:t>
            </a:r>
            <a:r>
              <a:rPr lang="lv-LV" sz="1800" dirty="0"/>
              <a:t> </a:t>
            </a:r>
            <a:r>
              <a:rPr lang="en-US" sz="1800" dirty="0"/>
              <a:t>IR</a:t>
            </a:r>
            <a:r>
              <a:rPr lang="lv-LV" sz="1800" dirty="0"/>
              <a:t> </a:t>
            </a:r>
            <a:r>
              <a:rPr lang="en-US" sz="1800" dirty="0"/>
              <a:t>ATŠĶIRĪBA</a:t>
            </a:r>
            <a:r>
              <a:rPr lang="lv-LV" sz="1800" dirty="0"/>
              <a:t> </a:t>
            </a:r>
            <a:r>
              <a:rPr lang="en-US" sz="1800" dirty="0"/>
              <a:t>ATARP</a:t>
            </a:r>
            <a:r>
              <a:rPr lang="lv-LV" sz="1800" dirty="0"/>
              <a:t> </a:t>
            </a:r>
            <a:r>
              <a:rPr lang="en-US" sz="1800" dirty="0"/>
              <a:t>LABU</a:t>
            </a:r>
            <a:r>
              <a:rPr lang="lv-LV" sz="1800" dirty="0"/>
              <a:t> </a:t>
            </a:r>
            <a:r>
              <a:rPr lang="en-US" sz="1800" dirty="0"/>
              <a:t>UN</a:t>
            </a:r>
            <a:r>
              <a:rPr lang="lv-LV" sz="1800" dirty="0"/>
              <a:t> </a:t>
            </a:r>
            <a:r>
              <a:rPr lang="en-US" sz="1800" dirty="0"/>
              <a:t>SLIKTU</a:t>
            </a:r>
            <a:r>
              <a:rPr lang="lv-LV" sz="1800" dirty="0"/>
              <a:t> </a:t>
            </a:r>
            <a:r>
              <a:rPr lang="en-US" sz="1800" dirty="0"/>
              <a:t>PIESKĀRIENU</a:t>
            </a:r>
            <a:r>
              <a:rPr lang="lv-LV" sz="1800" dirty="0"/>
              <a:t>? K</a:t>
            </a:r>
            <a:r>
              <a:rPr lang="en-US" sz="1800" dirty="0"/>
              <a:t>Ā</a:t>
            </a:r>
            <a:r>
              <a:rPr lang="lv-LV" sz="1800" dirty="0"/>
              <a:t> </a:t>
            </a:r>
            <a:r>
              <a:rPr lang="en-US" sz="1800" dirty="0"/>
              <a:t>TO</a:t>
            </a:r>
            <a:r>
              <a:rPr lang="lv-LV" sz="1800" dirty="0"/>
              <a:t> </a:t>
            </a:r>
            <a:r>
              <a:rPr lang="en-US" sz="1800" dirty="0"/>
              <a:t>PASKAIDROT</a:t>
            </a:r>
            <a:r>
              <a:rPr lang="lv-LV" sz="1800" dirty="0"/>
              <a:t> </a:t>
            </a:r>
            <a:r>
              <a:rPr lang="en-US" sz="1800" dirty="0"/>
              <a:t>BĒRNIEM</a:t>
            </a:r>
            <a:r>
              <a:rPr lang="lv-LV" sz="1800" dirty="0"/>
              <a:t>?</a:t>
            </a:r>
          </a:p>
        </p:txBody>
      </p:sp>
    </p:spTree>
    <p:extLst>
      <p:ext uri="{BB962C8B-B14F-4D97-AF65-F5344CB8AC3E}">
        <p14:creationId xmlns:p14="http://schemas.microsoft.com/office/powerpoint/2010/main" val="2460412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D5B669-4B79-4779-9E46-9208DCAEB3EC}"/>
              </a:ext>
            </a:extLst>
          </p:cNvPr>
          <p:cNvSpPr>
            <a:spLocks noGrp="1"/>
          </p:cNvSpPr>
          <p:nvPr>
            <p:ph idx="1"/>
          </p:nvPr>
        </p:nvSpPr>
        <p:spPr/>
        <p:txBody>
          <a:bodyPr/>
          <a:lstStyle/>
          <a:p>
            <a:pPr>
              <a:buClrTx/>
              <a:buFont typeface="Arial" panose="020B0604020202020204" pitchFamily="34" charset="0"/>
              <a:buChar char="•"/>
              <a:defRPr/>
            </a:pPr>
            <a:r>
              <a:rPr lang="lv-LV" sz="2000" dirty="0">
                <a:solidFill>
                  <a:prstClr val="black">
                    <a:lumMod val="75000"/>
                    <a:lumOff val="25000"/>
                  </a:prstClr>
                </a:solidFill>
              </a:rPr>
              <a:t>Katram cilvēkam ir savs individuāls un unikāls ķermenis;</a:t>
            </a:r>
          </a:p>
          <a:p>
            <a:pPr>
              <a:buClrTx/>
              <a:buFont typeface="Arial" panose="020B0604020202020204" pitchFamily="34" charset="0"/>
              <a:buChar char="•"/>
              <a:defRPr/>
            </a:pPr>
            <a:r>
              <a:rPr lang="lv-LV" sz="2000" dirty="0">
                <a:solidFill>
                  <a:prstClr val="black">
                    <a:lumMod val="75000"/>
                    <a:lumOff val="25000"/>
                  </a:prstClr>
                </a:solidFill>
              </a:rPr>
              <a:t>Visu veidu ķermeņi ir vienlīdz vērtīgi;</a:t>
            </a:r>
          </a:p>
          <a:p>
            <a:pPr>
              <a:buClrTx/>
              <a:buFont typeface="Arial" panose="020B0604020202020204" pitchFamily="34" charset="0"/>
              <a:buChar char="•"/>
              <a:defRPr/>
            </a:pPr>
            <a:r>
              <a:rPr lang="lv-LV" sz="2000" dirty="0">
                <a:solidFill>
                  <a:prstClr val="black">
                    <a:lumMod val="75000"/>
                    <a:lumOff val="25000"/>
                  </a:prstClr>
                </a:solidFill>
              </a:rPr>
              <a:t>Nevienu nedrīkst aizskart ar vārdiem vai darbiem viņa unikālā ķermeņa dēļ;</a:t>
            </a:r>
          </a:p>
          <a:p>
            <a:pPr>
              <a:buClrTx/>
              <a:buFont typeface="Arial" panose="020B0604020202020204" pitchFamily="34" charset="0"/>
              <a:buChar char="•"/>
              <a:defRPr/>
            </a:pPr>
            <a:r>
              <a:rPr lang="lv-LV" sz="2000" dirty="0">
                <a:solidFill>
                  <a:prstClr val="black">
                    <a:lumMod val="75000"/>
                    <a:lumOff val="25000"/>
                  </a:prstClr>
                </a:solidFill>
              </a:rPr>
              <a:t>Neviens nevar izvēlēties mainīt savu ķermeni, un ir labi, ka mēs visi esam unikāli;</a:t>
            </a:r>
          </a:p>
          <a:p>
            <a:pPr>
              <a:buClrTx/>
              <a:buFont typeface="Arial" panose="020B0604020202020204" pitchFamily="34" charset="0"/>
              <a:buChar char="•"/>
              <a:defRPr/>
            </a:pPr>
            <a:r>
              <a:rPr lang="lv-LV" sz="2000" dirty="0">
                <a:solidFill>
                  <a:prstClr val="black">
                    <a:lumMod val="75000"/>
                    <a:lumOff val="25000"/>
                  </a:prstClr>
                </a:solidFill>
              </a:rPr>
              <a:t>Katrs pats lemj par savu ķermeni;</a:t>
            </a:r>
          </a:p>
          <a:p>
            <a:pPr>
              <a:buClrTx/>
              <a:buFont typeface="Arial" panose="020B0604020202020204" pitchFamily="34" charset="0"/>
              <a:buChar char="•"/>
              <a:defRPr/>
            </a:pPr>
            <a:r>
              <a:rPr lang="lv-LV" sz="2000" dirty="0">
                <a:solidFill>
                  <a:prstClr val="black">
                    <a:lumMod val="75000"/>
                    <a:lumOff val="25000"/>
                  </a:prstClr>
                </a:solidFill>
              </a:rPr>
              <a:t>Ķermeņa daļas, kuras sedz peldkostīms vai apakšveļa, ir bērna intīmās vietas;</a:t>
            </a:r>
          </a:p>
          <a:p>
            <a:pPr>
              <a:buClrTx/>
              <a:buFont typeface="Arial" panose="020B0604020202020204" pitchFamily="34" charset="0"/>
              <a:buChar char="•"/>
              <a:defRPr/>
            </a:pPr>
            <a:r>
              <a:rPr lang="lv-LV" sz="2000" dirty="0">
                <a:solidFill>
                  <a:prstClr val="black">
                    <a:lumMod val="75000"/>
                    <a:lumOff val="25000"/>
                  </a:prstClr>
                </a:solidFill>
              </a:rPr>
              <a:t>Neviens nedrīkst skatīties, pieskarties vai fotografēt zem peldkostīma vai apakšveļas bez pamatota iemesla vai bērna piekrišanas (piemēram, ārsta gadījumā);</a:t>
            </a:r>
          </a:p>
          <a:p>
            <a:pPr>
              <a:buClrTx/>
              <a:buFont typeface="Arial" panose="020B0604020202020204" pitchFamily="34" charset="0"/>
              <a:buChar char="•"/>
              <a:defRPr/>
            </a:pPr>
            <a:r>
              <a:rPr lang="lv-LV" sz="2000" dirty="0">
                <a:solidFill>
                  <a:prstClr val="black">
                    <a:lumMod val="75000"/>
                    <a:lumOff val="25000"/>
                  </a:prstClr>
                </a:solidFill>
              </a:rPr>
              <a:t>Neviens nedrīkst uzņemt vai kopīgot attēlus ar savām intīmajām ķermeņa daļām ar citiem. Tas nav pieņemami un nav atļauts.</a:t>
            </a:r>
          </a:p>
        </p:txBody>
      </p:sp>
      <p:sp>
        <p:nvSpPr>
          <p:cNvPr id="2" name="Title 1">
            <a:extLst>
              <a:ext uri="{FF2B5EF4-FFF2-40B4-BE49-F238E27FC236}">
                <a16:creationId xmlns:a16="http://schemas.microsoft.com/office/drawing/2014/main" id="{1B594DEC-23E1-4959-931A-543A8CA267AC}"/>
              </a:ext>
            </a:extLst>
          </p:cNvPr>
          <p:cNvSpPr>
            <a:spLocks noGrp="1"/>
          </p:cNvSpPr>
          <p:nvPr>
            <p:ph type="title"/>
          </p:nvPr>
        </p:nvSpPr>
        <p:spPr/>
        <p:txBody>
          <a:bodyPr/>
          <a:lstStyle/>
          <a:p>
            <a:r>
              <a:rPr lang="lv-LV" sz="1800" dirty="0"/>
              <a:t>K</a:t>
            </a:r>
            <a:r>
              <a:rPr lang="en-US" sz="1800" dirty="0"/>
              <a:t>Ā</a:t>
            </a:r>
            <a:r>
              <a:rPr lang="lv-LV" sz="1800" dirty="0"/>
              <a:t> </a:t>
            </a:r>
            <a:r>
              <a:rPr lang="en-US" sz="1800" dirty="0"/>
              <a:t>MĀCĪT</a:t>
            </a:r>
            <a:r>
              <a:rPr lang="lv-LV" sz="1800" dirty="0"/>
              <a:t> </a:t>
            </a:r>
            <a:r>
              <a:rPr lang="en-US" sz="1800" dirty="0"/>
              <a:t>BĒRNIEM</a:t>
            </a:r>
            <a:r>
              <a:rPr lang="lv-LV" sz="1800" dirty="0"/>
              <a:t> </a:t>
            </a:r>
            <a:r>
              <a:rPr lang="en-US" sz="1800" dirty="0"/>
              <a:t>SARGĀT</a:t>
            </a:r>
            <a:r>
              <a:rPr lang="lv-LV" sz="1800" dirty="0"/>
              <a:t> </a:t>
            </a:r>
            <a:r>
              <a:rPr lang="en-US" sz="1800" dirty="0"/>
              <a:t>UN</a:t>
            </a:r>
            <a:r>
              <a:rPr lang="lv-LV" sz="1800" dirty="0"/>
              <a:t> </a:t>
            </a:r>
            <a:r>
              <a:rPr lang="en-US" sz="1800" dirty="0"/>
              <a:t>RŪPĒTIES</a:t>
            </a:r>
            <a:r>
              <a:rPr lang="lv-LV" sz="1800" dirty="0"/>
              <a:t> </a:t>
            </a:r>
            <a:r>
              <a:rPr lang="en-US" sz="1800" dirty="0"/>
              <a:t>PAR</a:t>
            </a:r>
            <a:r>
              <a:rPr lang="lv-LV" sz="1800" dirty="0"/>
              <a:t> </a:t>
            </a:r>
            <a:r>
              <a:rPr lang="en-US" sz="1800" dirty="0"/>
              <a:t>SAVU</a:t>
            </a:r>
            <a:r>
              <a:rPr lang="lv-LV" sz="1800" dirty="0"/>
              <a:t> </a:t>
            </a:r>
            <a:r>
              <a:rPr lang="en-US" sz="1800" dirty="0"/>
              <a:t>ĶERMENI</a:t>
            </a:r>
            <a:r>
              <a:rPr lang="lv-LV" sz="1800" dirty="0"/>
              <a:t>?</a:t>
            </a:r>
          </a:p>
        </p:txBody>
      </p:sp>
    </p:spTree>
    <p:extLst>
      <p:ext uri="{BB962C8B-B14F-4D97-AF65-F5344CB8AC3E}">
        <p14:creationId xmlns:p14="http://schemas.microsoft.com/office/powerpoint/2010/main" val="1220122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C5F5FA-5CD0-4AA4-9A0F-B98656E52AFD}"/>
              </a:ext>
            </a:extLst>
          </p:cNvPr>
          <p:cNvSpPr>
            <a:spLocks noGrp="1"/>
          </p:cNvSpPr>
          <p:nvPr>
            <p:ph idx="1"/>
          </p:nvPr>
        </p:nvSpPr>
        <p:spPr/>
        <p:txBody>
          <a:bodyPr/>
          <a:lstStyle/>
          <a:p>
            <a:pPr>
              <a:buClrTx/>
              <a:buFont typeface="Arial" panose="020B0604020202020204" pitchFamily="34" charset="0"/>
              <a:buChar char="•"/>
              <a:defRPr/>
            </a:pPr>
            <a:r>
              <a:rPr lang="lv-LV" sz="1800" dirty="0">
                <a:solidFill>
                  <a:prstClr val="black">
                    <a:lumMod val="75000"/>
                    <a:lumOff val="25000"/>
                  </a:prstClr>
                </a:solidFill>
              </a:rPr>
              <a:t>Medijos </a:t>
            </a:r>
            <a:r>
              <a:rPr lang="en-US" sz="1800" dirty="0">
                <a:solidFill>
                  <a:prstClr val="black">
                    <a:lumMod val="75000"/>
                    <a:lumOff val="25000"/>
                  </a:prstClr>
                </a:solidFill>
              </a:rPr>
              <a:t>redzamie</a:t>
            </a:r>
            <a:r>
              <a:rPr lang="lv-LV" sz="1800" dirty="0">
                <a:solidFill>
                  <a:prstClr val="black">
                    <a:lumMod val="75000"/>
                    <a:lumOff val="25000"/>
                  </a:prstClr>
                </a:solidFill>
              </a:rPr>
              <a:t> ķermeņi </a:t>
            </a:r>
            <a:r>
              <a:rPr lang="en-US" sz="1800" dirty="0">
                <a:solidFill>
                  <a:prstClr val="black">
                    <a:lumMod val="75000"/>
                    <a:lumOff val="25000"/>
                  </a:prstClr>
                </a:solidFill>
              </a:rPr>
              <a:t>var būt attēloti nedabiski</a:t>
            </a:r>
            <a:r>
              <a:rPr lang="lv-LV" sz="1800" dirty="0">
                <a:solidFill>
                  <a:prstClr val="black">
                    <a:lumMod val="75000"/>
                    <a:lumOff val="25000"/>
                  </a:prstClr>
                </a:solidFill>
              </a:rPr>
              <a:t>— t</a:t>
            </a:r>
            <a:r>
              <a:rPr lang="en-US" sz="1800" dirty="0">
                <a:solidFill>
                  <a:prstClr val="black">
                    <a:lumMod val="75000"/>
                    <a:lumOff val="25000"/>
                  </a:prstClr>
                </a:solidFill>
              </a:rPr>
              <a:t>ie</a:t>
            </a:r>
            <a:r>
              <a:rPr lang="lv-LV" sz="1800" dirty="0">
                <a:solidFill>
                  <a:prstClr val="black">
                    <a:lumMod val="75000"/>
                    <a:lumOff val="25000"/>
                  </a:prstClr>
                </a:solidFill>
              </a:rPr>
              <a:t> var būt </a:t>
            </a:r>
            <a:r>
              <a:rPr lang="en-US" sz="1800" dirty="0">
                <a:solidFill>
                  <a:prstClr val="black">
                    <a:lumMod val="75000"/>
                    <a:lumOff val="25000"/>
                  </a:prstClr>
                </a:solidFill>
              </a:rPr>
              <a:t>rediģēti un specifiski apstrādāti </a:t>
            </a:r>
            <a:r>
              <a:rPr lang="lv-LV" sz="1800" dirty="0">
                <a:solidFill>
                  <a:prstClr val="black">
                    <a:lumMod val="75000"/>
                    <a:lumOff val="25000"/>
                  </a:prstClr>
                </a:solidFill>
              </a:rPr>
              <a:t>vai vispār nebūt īsti.</a:t>
            </a:r>
            <a:endParaRPr lang="en-US" sz="1800" dirty="0">
              <a:solidFill>
                <a:prstClr val="black">
                  <a:lumMod val="75000"/>
                  <a:lumOff val="25000"/>
                </a:prstClr>
              </a:solidFill>
            </a:endParaRPr>
          </a:p>
          <a:p>
            <a:pPr>
              <a:buClrTx/>
              <a:buFont typeface="Arial" panose="020B0604020202020204" pitchFamily="34" charset="0"/>
              <a:buChar char="•"/>
              <a:defRPr/>
            </a:pPr>
            <a:r>
              <a:rPr lang="lv-LV" sz="1800" dirty="0">
                <a:solidFill>
                  <a:prstClr val="black">
                    <a:lumMod val="75000"/>
                    <a:lumOff val="25000"/>
                  </a:prstClr>
                </a:solidFill>
              </a:rPr>
              <a:t>Bērniem var rasties pārliecība, ka, lai būtu pieņemti, jāatbilst noteiktiem izskata vai uzvedības standartiem.</a:t>
            </a:r>
            <a:endParaRPr lang="en-US" sz="1800" dirty="0">
              <a:solidFill>
                <a:prstClr val="black">
                  <a:lumMod val="75000"/>
                  <a:lumOff val="25000"/>
                </a:prstClr>
              </a:solidFill>
            </a:endParaRPr>
          </a:p>
          <a:p>
            <a:pPr>
              <a:buClrTx/>
              <a:buFont typeface="Arial" panose="020B0604020202020204" pitchFamily="34" charset="0"/>
              <a:buChar char="•"/>
              <a:defRPr/>
            </a:pPr>
            <a:r>
              <a:rPr lang="en-US" sz="1800" dirty="0">
                <a:solidFill>
                  <a:prstClr val="black">
                    <a:lumMod val="75000"/>
                    <a:lumOff val="25000"/>
                  </a:prstClr>
                </a:solidFill>
              </a:rPr>
              <a:t>Ir svarīgi bērniem atgādināt, ka internetā publicētās bildes nekad pilnībā nevar izdzēst.</a:t>
            </a:r>
          </a:p>
          <a:p>
            <a:pPr>
              <a:buClrTx/>
              <a:buFont typeface="Arial" panose="020B0604020202020204" pitchFamily="34" charset="0"/>
              <a:buChar char="•"/>
              <a:defRPr/>
            </a:pPr>
            <a:r>
              <a:rPr lang="en-US" sz="1800" dirty="0">
                <a:solidFill>
                  <a:prstClr val="black">
                    <a:lumMod val="75000"/>
                    <a:lumOff val="25000"/>
                  </a:prstClr>
                </a:solidFill>
              </a:rPr>
              <a:t>Jūs varat</a:t>
            </a:r>
            <a:r>
              <a:rPr lang="lv-LV" sz="1800" dirty="0">
                <a:solidFill>
                  <a:prstClr val="black">
                    <a:lumMod val="75000"/>
                    <a:lumOff val="25000"/>
                  </a:prstClr>
                </a:solidFill>
              </a:rPr>
              <a:t> palīdzēt bērniem aizdomāties, vai</a:t>
            </a:r>
            <a:r>
              <a:rPr lang="en-US" sz="1800" dirty="0">
                <a:solidFill>
                  <a:prstClr val="black">
                    <a:lumMod val="75000"/>
                    <a:lumOff val="25000"/>
                  </a:prstClr>
                </a:solidFill>
              </a:rPr>
              <a:t> šo attēlu</a:t>
            </a:r>
            <a:r>
              <a:rPr lang="lv-LV" sz="1800" dirty="0">
                <a:solidFill>
                  <a:prstClr val="black">
                    <a:lumMod val="75000"/>
                    <a:lumOff val="25000"/>
                  </a:prstClr>
                </a:solidFill>
              </a:rPr>
              <a:t> viņi rādītu saviem vecākiem — ja atbilde ir “nē”, tad to nevajadzētu publicēt.</a:t>
            </a:r>
            <a:endParaRPr lang="en-US" sz="1800" dirty="0">
              <a:solidFill>
                <a:prstClr val="black">
                  <a:lumMod val="75000"/>
                  <a:lumOff val="25000"/>
                </a:prstClr>
              </a:solidFill>
            </a:endParaRPr>
          </a:p>
          <a:p>
            <a:pPr>
              <a:buClrTx/>
              <a:buFont typeface="Arial" panose="020B0604020202020204" pitchFamily="34" charset="0"/>
              <a:buChar char="•"/>
              <a:defRPr/>
            </a:pPr>
            <a:r>
              <a:rPr lang="lv-LV" sz="1800" dirty="0">
                <a:solidFill>
                  <a:prstClr val="black">
                    <a:lumMod val="75000"/>
                    <a:lumOff val="25000"/>
                  </a:prstClr>
                </a:solidFill>
              </a:rPr>
              <a:t>Citu cilvēku fotogrāfijas nekad nedrīkst publicēt bez atļaujas.</a:t>
            </a:r>
            <a:endParaRPr lang="fi-FI" dirty="0"/>
          </a:p>
        </p:txBody>
      </p:sp>
      <p:sp>
        <p:nvSpPr>
          <p:cNvPr id="2" name="Title 1">
            <a:extLst>
              <a:ext uri="{FF2B5EF4-FFF2-40B4-BE49-F238E27FC236}">
                <a16:creationId xmlns:a16="http://schemas.microsoft.com/office/drawing/2014/main" id="{D7F20624-EB0E-4FB8-9732-B539D73719E2}"/>
              </a:ext>
            </a:extLst>
          </p:cNvPr>
          <p:cNvSpPr>
            <a:spLocks noGrp="1"/>
          </p:cNvSpPr>
          <p:nvPr>
            <p:ph type="title"/>
          </p:nvPr>
        </p:nvSpPr>
        <p:spPr/>
        <p:txBody>
          <a:bodyPr/>
          <a:lstStyle/>
          <a:p>
            <a:r>
              <a:rPr lang="en-US" sz="1800" dirty="0"/>
              <a:t>KĀ UN KĀPĒC MEDIJI VAR MULSINĀT BĒRNU PRĀTUS?</a:t>
            </a:r>
          </a:p>
        </p:txBody>
      </p:sp>
    </p:spTree>
    <p:extLst>
      <p:ext uri="{BB962C8B-B14F-4D97-AF65-F5344CB8AC3E}">
        <p14:creationId xmlns:p14="http://schemas.microsoft.com/office/powerpoint/2010/main" val="4032906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05D44E-36DF-4A22-9A3A-B85AAC1E33E7}"/>
              </a:ext>
            </a:extLst>
          </p:cNvPr>
          <p:cNvSpPr>
            <a:spLocks noGrp="1"/>
          </p:cNvSpPr>
          <p:nvPr>
            <p:ph idx="1"/>
          </p:nvPr>
        </p:nvSpPr>
        <p:spPr/>
        <p:txBody>
          <a:bodyPr>
            <a:normAutofit/>
          </a:bodyPr>
          <a:lstStyle/>
          <a:p>
            <a:r>
              <a:rPr lang="en-US" sz="1800" dirty="0"/>
              <a:t>Ļaujiet bērnam runāt un pateicieties par to, ka viņš to pastāstīja.</a:t>
            </a:r>
          </a:p>
          <a:p>
            <a:r>
              <a:rPr lang="en-US" sz="1800" dirty="0"/>
              <a:t>Bērns meklē drošību un skaidrojumu.</a:t>
            </a:r>
          </a:p>
          <a:p>
            <a:r>
              <a:rPr lang="lv-LV" sz="1800" dirty="0"/>
              <a:t>Bērn</a:t>
            </a:r>
            <a:r>
              <a:rPr lang="en-US" sz="1800" dirty="0"/>
              <a:t>a</a:t>
            </a:r>
            <a:r>
              <a:rPr lang="lv-LV" sz="1800" dirty="0"/>
              <a:t> bailes ir jāuzklausa un jā</a:t>
            </a:r>
            <a:r>
              <a:rPr lang="en-US" sz="1800" dirty="0"/>
              <a:t>pārrunā</a:t>
            </a:r>
            <a:r>
              <a:rPr lang="lv-LV" sz="1800" dirty="0"/>
              <a:t>, sniedzot  mierinājumu.</a:t>
            </a:r>
            <a:endParaRPr lang="en-US" sz="1800" dirty="0"/>
          </a:p>
          <a:p>
            <a:r>
              <a:rPr lang="en-US" sz="1800" dirty="0"/>
              <a:t>Neizsteidzieties ātri pāri problēmai, pat ja tā liek justies neērti..</a:t>
            </a:r>
          </a:p>
          <a:p>
            <a:r>
              <a:rPr lang="en-US" sz="1800" dirty="0"/>
              <a:t>Paskaidrojiet bērniem, ka tas, ko rāda pornogrāfijā, parastu cilvēku ikdienā nenotiek.</a:t>
            </a:r>
          </a:p>
          <a:p>
            <a:r>
              <a:rPr lang="en-US" sz="1800" dirty="0"/>
              <a:t>Stāstiet</a:t>
            </a:r>
            <a:r>
              <a:rPr lang="lv-LV" sz="1800" dirty="0"/>
              <a:t> bērniem, ja kādi video vai attēli viņus biedē, mulsina vai rada trauksmi, viņi var vienkārši pateikt “Nē” un aizvērt </a:t>
            </a:r>
            <a:r>
              <a:rPr lang="en-US" sz="1800" dirty="0"/>
              <a:t>pārlūku </a:t>
            </a:r>
            <a:r>
              <a:rPr lang="lv-LV" sz="1800" dirty="0"/>
              <a:t>vai p</a:t>
            </a:r>
            <a:r>
              <a:rPr lang="en-US" sz="1800" dirty="0"/>
              <a:t>ārtraukt</a:t>
            </a:r>
            <a:r>
              <a:rPr lang="lv-LV" sz="1800" dirty="0"/>
              <a:t> skatīšanos.</a:t>
            </a:r>
            <a:endParaRPr lang="en-US" sz="1800" dirty="0"/>
          </a:p>
          <a:p>
            <a:r>
              <a:rPr lang="en-US" sz="1800" dirty="0"/>
              <a:t>Sodi izraisa bērnā kauna un vainas sajūtu.</a:t>
            </a:r>
          </a:p>
          <a:p>
            <a:pPr lvl="1"/>
            <a:r>
              <a:rPr lang="en-US" sz="1600" dirty="0"/>
              <a:t>Sodi vēl vairāk palielina bērnu stresa līmeni un ar pornogrāfiju saistīto trauksmi, kā arī rada riebumu un bailes.</a:t>
            </a:r>
            <a:endParaRPr lang="en-US" sz="1800" dirty="0"/>
          </a:p>
          <a:p>
            <a:r>
              <a:rPr lang="lv-LV" sz="1800" dirty="0"/>
              <a:t>Papildus tam bērns paliek viens ar neskaidriem attēliem un maldinošu informāciju, un ir liela varbūtība, ka nākotnē viņš par šiem jautājumiem nerunās ar pieaugušajiem, bet meklēs informāciju no nepiemērotiem avotiem.</a:t>
            </a:r>
            <a:endParaRPr lang="fi-FI" dirty="0"/>
          </a:p>
        </p:txBody>
      </p:sp>
      <p:sp>
        <p:nvSpPr>
          <p:cNvPr id="2" name="Title 1">
            <a:extLst>
              <a:ext uri="{FF2B5EF4-FFF2-40B4-BE49-F238E27FC236}">
                <a16:creationId xmlns:a16="http://schemas.microsoft.com/office/drawing/2014/main" id="{5CFC5631-A2AE-4499-87D0-47D8F5B5A07A}"/>
              </a:ext>
            </a:extLst>
          </p:cNvPr>
          <p:cNvSpPr>
            <a:spLocks noGrp="1"/>
          </p:cNvSpPr>
          <p:nvPr>
            <p:ph type="title"/>
          </p:nvPr>
        </p:nvSpPr>
        <p:spPr/>
        <p:txBody>
          <a:bodyPr/>
          <a:lstStyle/>
          <a:p>
            <a:r>
              <a:rPr lang="en-US" sz="1800" dirty="0"/>
              <a:t>KĀ RĪKOTIES, JA BĒRNS ATKLĀJ INFORMĀCIJU PAR REDZĒTU SEKSUĀLU SATURU VAI TIEŠSAITĒ PIEDZĪVOTU SEKSUĀLU AIZSKARŠANA? </a:t>
            </a:r>
            <a:br>
              <a:rPr lang="en-US" sz="1800" dirty="0"/>
            </a:br>
            <a:r>
              <a:rPr lang="en-US" sz="1800" dirty="0"/>
              <a:t> </a:t>
            </a:r>
            <a:endParaRPr lang="fi-FI" sz="1800" dirty="0"/>
          </a:p>
        </p:txBody>
      </p:sp>
    </p:spTree>
    <p:extLst>
      <p:ext uri="{BB962C8B-B14F-4D97-AF65-F5344CB8AC3E}">
        <p14:creationId xmlns:p14="http://schemas.microsoft.com/office/powerpoint/2010/main" val="31294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DC4AC6-8D1D-49EA-9EB5-02AF7010DDD3}"/>
              </a:ext>
            </a:extLst>
          </p:cNvPr>
          <p:cNvSpPr>
            <a:spLocks noGrp="1"/>
          </p:cNvSpPr>
          <p:nvPr>
            <p:ph type="subTitle" idx="1"/>
          </p:nvPr>
        </p:nvSpPr>
        <p:spPr>
          <a:xfrm>
            <a:off x="1438940" y="3160652"/>
            <a:ext cx="9144000" cy="1655762"/>
          </a:xfrm>
        </p:spPr>
        <p:txBody>
          <a:bodyPr>
            <a:normAutofit fontScale="25000" lnSpcReduction="20000"/>
          </a:bodyPr>
          <a:lstStyle/>
          <a:p>
            <a:pPr marL="0" indent="0" algn="ctr">
              <a:buNone/>
            </a:pPr>
            <a:endParaRPr lang="fi-FI" sz="8000" dirty="0"/>
          </a:p>
          <a:p>
            <a:pPr marL="0" indent="0" algn="ctr">
              <a:buNone/>
            </a:pPr>
            <a:r>
              <a:rPr lang="fi-FI" sz="19200" dirty="0"/>
              <a:t>Seksuālās aizskaršanas un uzmākšanās prevencija skolās</a:t>
            </a:r>
          </a:p>
          <a:p>
            <a:pPr marL="0" indent="0">
              <a:buNone/>
            </a:pPr>
            <a:endParaRPr lang="fi-FI" sz="8000" dirty="0"/>
          </a:p>
          <a:p>
            <a:pPr marL="0" indent="0">
              <a:buNone/>
            </a:pPr>
            <a:endParaRPr lang="fi-FI" sz="8000" dirty="0"/>
          </a:p>
          <a:p>
            <a:pPr marL="0" indent="0" algn="ctr">
              <a:buNone/>
            </a:pPr>
            <a:r>
              <a:rPr lang="fi-FI" sz="8000" dirty="0"/>
              <a:t>Katja Linnaranta</a:t>
            </a:r>
          </a:p>
          <a:p>
            <a:pPr marL="0" indent="0" algn="ctr">
              <a:buNone/>
            </a:pPr>
            <a:r>
              <a:rPr lang="fi-FI" sz="8000" dirty="0"/>
              <a:t>Programmas Koordinatore</a:t>
            </a:r>
          </a:p>
          <a:p>
            <a:pPr marL="0" indent="0" algn="ctr">
              <a:buNone/>
            </a:pPr>
            <a:r>
              <a:rPr lang="fi-FI" sz="8000" dirty="0"/>
              <a:t>Kiva International </a:t>
            </a:r>
          </a:p>
          <a:p>
            <a:pPr marL="0" indent="0" algn="ctr">
              <a:buNone/>
            </a:pPr>
            <a:r>
              <a:rPr lang="fi-FI" sz="8000" dirty="0"/>
              <a:t>Turku Universitāte, Somija</a:t>
            </a:r>
          </a:p>
          <a:p>
            <a:pPr marL="0" indent="0">
              <a:buNone/>
            </a:pPr>
            <a:endParaRPr lang="fi-FI" sz="2000" dirty="0"/>
          </a:p>
          <a:p>
            <a:pPr marL="0" indent="0" algn="ctr">
              <a:buNone/>
            </a:pPr>
            <a:endParaRPr lang="fi-FI" dirty="0"/>
          </a:p>
          <a:p>
            <a:endParaRPr lang="fi-FI" dirty="0"/>
          </a:p>
        </p:txBody>
      </p:sp>
      <p:sp>
        <p:nvSpPr>
          <p:cNvPr id="2" name="Title 1">
            <a:extLst>
              <a:ext uri="{FF2B5EF4-FFF2-40B4-BE49-F238E27FC236}">
                <a16:creationId xmlns:a16="http://schemas.microsoft.com/office/drawing/2014/main" id="{125F703B-7329-43CF-9333-24CA33EFE5CF}"/>
              </a:ext>
            </a:extLst>
          </p:cNvPr>
          <p:cNvSpPr>
            <a:spLocks noGrp="1"/>
          </p:cNvSpPr>
          <p:nvPr>
            <p:ph type="title"/>
          </p:nvPr>
        </p:nvSpPr>
        <p:spPr>
          <a:xfrm>
            <a:off x="1017801" y="1543905"/>
            <a:ext cx="10515600" cy="1325563"/>
          </a:xfrm>
        </p:spPr>
        <p:txBody>
          <a:bodyPr>
            <a:normAutofit fontScale="90000"/>
          </a:bodyPr>
          <a:lstStyle/>
          <a:p>
            <a:pPr algn="ctr"/>
            <a:br>
              <a:rPr lang="fi-FI" sz="4400" dirty="0"/>
            </a:br>
            <a:r>
              <a:rPr lang="fi-FI" dirty="0"/>
              <a:t>Darbnīca</a:t>
            </a:r>
            <a:br>
              <a:rPr lang="fi-FI" dirty="0"/>
            </a:br>
            <a:r>
              <a:rPr lang="fi-FI" sz="4400" dirty="0"/>
              <a:t> 2025. gada 29. maijā, Rīga, Latvija</a:t>
            </a:r>
            <a:br>
              <a:rPr lang="fi-FI" sz="4400" dirty="0"/>
            </a:br>
            <a:endParaRPr lang="fi-FI" sz="4400" dirty="0"/>
          </a:p>
        </p:txBody>
      </p:sp>
      <p:sp>
        <p:nvSpPr>
          <p:cNvPr id="5" name="TextBox 4">
            <a:extLst>
              <a:ext uri="{FF2B5EF4-FFF2-40B4-BE49-F238E27FC236}">
                <a16:creationId xmlns:a16="http://schemas.microsoft.com/office/drawing/2014/main" id="{F0483328-061D-4C9D-B923-E9472473513B}"/>
              </a:ext>
            </a:extLst>
          </p:cNvPr>
          <p:cNvSpPr txBox="1"/>
          <p:nvPr/>
        </p:nvSpPr>
        <p:spPr>
          <a:xfrm>
            <a:off x="2423593" y="5990370"/>
            <a:ext cx="184731" cy="369332"/>
          </a:xfrm>
          <a:prstGeom prst="rect">
            <a:avLst/>
          </a:prstGeom>
          <a:noFill/>
        </p:spPr>
        <p:txBody>
          <a:bodyPr wrap="none" rtlCol="0">
            <a:spAutoFit/>
          </a:bodyPr>
          <a:lstStyle/>
          <a:p>
            <a:endParaRPr lang="fi-FI" dirty="0"/>
          </a:p>
        </p:txBody>
      </p:sp>
    </p:spTree>
    <p:extLst>
      <p:ext uri="{BB962C8B-B14F-4D97-AF65-F5344CB8AC3E}">
        <p14:creationId xmlns:p14="http://schemas.microsoft.com/office/powerpoint/2010/main" val="4101984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8A61F2-6377-408F-A6F4-A03712F2D801}"/>
              </a:ext>
            </a:extLst>
          </p:cNvPr>
          <p:cNvSpPr>
            <a:spLocks noGrp="1"/>
          </p:cNvSpPr>
          <p:nvPr>
            <p:ph idx="1"/>
          </p:nvPr>
        </p:nvSpPr>
        <p:spPr/>
        <p:txBody>
          <a:bodyPr/>
          <a:lstStyle/>
          <a:p>
            <a:r>
              <a:rPr lang="lv-LV" sz="1800" dirty="0"/>
              <a:t>Pieaugušie ir šeit, lai palīdzētu, un viņi zina, kā to darīt.</a:t>
            </a:r>
            <a:endParaRPr lang="en-US" sz="1800" dirty="0"/>
          </a:p>
          <a:p>
            <a:r>
              <a:rPr lang="lv-LV" sz="1800" dirty="0"/>
              <a:t>Nav jākaunas runāt par ķermeņa daļām vai pastāstīt, kas ir noticis.</a:t>
            </a:r>
            <a:endParaRPr lang="en-US" sz="1800" dirty="0"/>
          </a:p>
          <a:p>
            <a:r>
              <a:rPr lang="en-US" sz="1800" dirty="0"/>
              <a:t>Pat ja ir noticis kaut kas aizliegts, pieaugušie nedusmosies.</a:t>
            </a:r>
          </a:p>
          <a:p>
            <a:r>
              <a:rPr lang="lv-LV" sz="1800" dirty="0"/>
              <a:t>Pasaki</a:t>
            </a:r>
            <a:r>
              <a:rPr lang="en-US" sz="1800" dirty="0"/>
              <a:t>et bērniem</a:t>
            </a:r>
            <a:r>
              <a:rPr lang="lv-LV" sz="1800" dirty="0"/>
              <a:t> skaļi, ka var</a:t>
            </a:r>
            <a:r>
              <a:rPr lang="en-US" sz="1800" dirty="0"/>
              <a:t>at</a:t>
            </a:r>
            <a:r>
              <a:rPr lang="lv-LV" sz="1800" dirty="0"/>
              <a:t> būt uzticams pieaugušais, pie kura skolēni var vērsties, ja viņiem nepieciešama palīdzība vai atbalsts.</a:t>
            </a:r>
            <a:endParaRPr lang="en-US" sz="1800" dirty="0"/>
          </a:p>
          <a:p>
            <a:r>
              <a:rPr lang="lv-LV" sz="1800" dirty="0"/>
              <a:t>Ja bērni uzzina, ka draugam noticis kas slikts, viņiem to </a:t>
            </a:r>
            <a:r>
              <a:rPr lang="en-US" sz="1800" dirty="0"/>
              <a:t>jā</a:t>
            </a:r>
            <a:r>
              <a:rPr lang="lv-LV" sz="1800" dirty="0"/>
              <a:t>pastāst</a:t>
            </a:r>
            <a:r>
              <a:rPr lang="en-US" sz="1800" dirty="0"/>
              <a:t>a</a:t>
            </a:r>
            <a:r>
              <a:rPr lang="lv-LV" sz="1800" dirty="0"/>
              <a:t> pieaugušajam.</a:t>
            </a:r>
            <a:endParaRPr lang="en-US" sz="1800" dirty="0"/>
          </a:p>
          <a:p>
            <a:r>
              <a:rPr lang="en-US" sz="1800" dirty="0"/>
              <a:t>Māciet bērniem:</a:t>
            </a:r>
          </a:p>
          <a:p>
            <a:r>
              <a:rPr lang="lv-LV" sz="1800" dirty="0"/>
              <a:t>Ja kāds tev</a:t>
            </a:r>
            <a:r>
              <a:rPr lang="en-US" sz="1800" dirty="0"/>
              <a:t> ir pieskāries</a:t>
            </a:r>
            <a:r>
              <a:rPr lang="lv-LV" sz="1800" dirty="0"/>
              <a:t> nepatīk</a:t>
            </a:r>
            <a:r>
              <a:rPr lang="en-US" sz="1800" dirty="0"/>
              <a:t>ami</a:t>
            </a:r>
            <a:r>
              <a:rPr lang="lv-LV" sz="1800" dirty="0"/>
              <a:t> vai mulsinoši, vai licis tev pieskarties viņam, tev ir jā</a:t>
            </a:r>
            <a:r>
              <a:rPr lang="en-US" sz="1800" dirty="0"/>
              <a:t>pa</a:t>
            </a:r>
            <a:r>
              <a:rPr lang="lv-LV" sz="1800" dirty="0"/>
              <a:t>stāsta par to uzticamam pieaugušajam.</a:t>
            </a:r>
            <a:endParaRPr lang="en-US" sz="1800" dirty="0"/>
          </a:p>
          <a:p>
            <a:r>
              <a:rPr lang="lv-LV" sz="1800" dirty="0"/>
              <a:t>Pastāsti</a:t>
            </a:r>
            <a:r>
              <a:rPr lang="en-US" sz="1800" dirty="0"/>
              <a:t>et</a:t>
            </a:r>
            <a:r>
              <a:rPr lang="lv-LV" sz="1800" dirty="0"/>
              <a:t> bērniem, kā rīkoties, ja kāds viņus filmē, pieskaras vai lūdz pieskarties sev tā, kā </a:t>
            </a:r>
            <a:r>
              <a:rPr lang="en-US" sz="1800" dirty="0"/>
              <a:t>drošības noteikumos nav atļauts.</a:t>
            </a:r>
            <a:endParaRPr lang="fi-FI" dirty="0"/>
          </a:p>
        </p:txBody>
      </p:sp>
      <p:sp>
        <p:nvSpPr>
          <p:cNvPr id="2" name="Title 1">
            <a:extLst>
              <a:ext uri="{FF2B5EF4-FFF2-40B4-BE49-F238E27FC236}">
                <a16:creationId xmlns:a16="http://schemas.microsoft.com/office/drawing/2014/main" id="{28DBA203-6CC3-4C2D-93FA-1526BE25147B}"/>
              </a:ext>
            </a:extLst>
          </p:cNvPr>
          <p:cNvSpPr>
            <a:spLocks noGrp="1"/>
          </p:cNvSpPr>
          <p:nvPr>
            <p:ph type="title"/>
          </p:nvPr>
        </p:nvSpPr>
        <p:spPr/>
        <p:txBody>
          <a:bodyPr/>
          <a:lstStyle/>
          <a:p>
            <a:r>
              <a:rPr lang="en-US" sz="1800" dirty="0"/>
              <a:t>KĀ VEICINĀT, LAI BĒRNI DROŠI RUNĀTU PAR PIEREDZĒTU SEKSUĀLU AIZSKARŠANU? </a:t>
            </a:r>
          </a:p>
        </p:txBody>
      </p:sp>
    </p:spTree>
    <p:extLst>
      <p:ext uri="{BB962C8B-B14F-4D97-AF65-F5344CB8AC3E}">
        <p14:creationId xmlns:p14="http://schemas.microsoft.com/office/powerpoint/2010/main" val="3534235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8012C4-77D8-4418-9BF0-3A8435CD1DD0}"/>
              </a:ext>
            </a:extLst>
          </p:cNvPr>
          <p:cNvSpPr>
            <a:spLocks noGrp="1"/>
          </p:cNvSpPr>
          <p:nvPr>
            <p:ph idx="1"/>
          </p:nvPr>
        </p:nvSpPr>
        <p:spPr/>
        <p:txBody>
          <a:bodyPr/>
          <a:lstStyle/>
          <a:p>
            <a:r>
              <a:rPr lang="en-US" sz="2000" dirty="0"/>
              <a:t>Labas attiecības stiprina cilvēku labbūtību jebkurā vecumā un sniedz aizsardzību grūtos brīžos.</a:t>
            </a:r>
          </a:p>
          <a:p>
            <a:r>
              <a:rPr lang="lv-LV" sz="2000" dirty="0"/>
              <a:t>Draugi stiprina bērnu pašapziņu un spēju tikt galā ar grūtībām, vienlaikus aizsargājot no iebiedēšanas un uzmākšanās.</a:t>
            </a:r>
            <a:endParaRPr lang="en-US" sz="2000" dirty="0"/>
          </a:p>
          <a:p>
            <a:r>
              <a:rPr lang="lv-LV" sz="2000" dirty="0"/>
              <a:t>Kad pienāk īstais laiks, draudzības noteikumi kļūst par pamatu veselīgām romantiskām attiecībām.</a:t>
            </a:r>
            <a:endParaRPr lang="en-US" sz="2000" dirty="0"/>
          </a:p>
          <a:p>
            <a:r>
              <a:rPr lang="en-US" sz="2000" dirty="0"/>
              <a:t>Māciet bērniem:</a:t>
            </a:r>
          </a:p>
          <a:p>
            <a:pPr lvl="1"/>
            <a:r>
              <a:rPr lang="en-US" sz="1800" dirty="0"/>
              <a:t>Kā atpazīt veselīgas un patīkamas attiecības</a:t>
            </a:r>
          </a:p>
          <a:p>
            <a:pPr lvl="1"/>
            <a:r>
              <a:rPr lang="en-US" sz="1800" dirty="0"/>
              <a:t>Kā komunicēt vienlīdzīgi un draudzīgi</a:t>
            </a:r>
          </a:p>
          <a:p>
            <a:pPr lvl="1"/>
            <a:r>
              <a:rPr lang="en-US" sz="1800" dirty="0"/>
              <a:t>Kā izrādīt pateicību saviem draugiem</a:t>
            </a:r>
          </a:p>
          <a:p>
            <a:pPr lvl="1"/>
            <a:r>
              <a:rPr lang="en-US" sz="1800" dirty="0"/>
              <a:t>Kā veidot ilgstošas draudzības un kā tās novērtēt</a:t>
            </a:r>
            <a:endParaRPr lang="fi-FI" dirty="0"/>
          </a:p>
        </p:txBody>
      </p:sp>
      <p:sp>
        <p:nvSpPr>
          <p:cNvPr id="2" name="Title 1">
            <a:extLst>
              <a:ext uri="{FF2B5EF4-FFF2-40B4-BE49-F238E27FC236}">
                <a16:creationId xmlns:a16="http://schemas.microsoft.com/office/drawing/2014/main" id="{97CEC8CA-E182-4F24-BEB3-541F69A148E4}"/>
              </a:ext>
            </a:extLst>
          </p:cNvPr>
          <p:cNvSpPr>
            <a:spLocks noGrp="1"/>
          </p:cNvSpPr>
          <p:nvPr>
            <p:ph type="title"/>
          </p:nvPr>
        </p:nvSpPr>
        <p:spPr/>
        <p:txBody>
          <a:bodyPr/>
          <a:lstStyle/>
          <a:p>
            <a:r>
              <a:rPr lang="en-US" sz="1800" dirty="0"/>
              <a:t>KĀ LABAS ATTIECĪBAS STIPRINA BĒRNA LABBŪTĪBU?</a:t>
            </a:r>
          </a:p>
        </p:txBody>
      </p:sp>
    </p:spTree>
    <p:extLst>
      <p:ext uri="{BB962C8B-B14F-4D97-AF65-F5344CB8AC3E}">
        <p14:creationId xmlns:p14="http://schemas.microsoft.com/office/powerpoint/2010/main" val="2131848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5997B7-38C0-488D-9E90-0FBE3BC532F1}"/>
              </a:ext>
            </a:extLst>
          </p:cNvPr>
          <p:cNvSpPr>
            <a:spLocks noGrp="1"/>
          </p:cNvSpPr>
          <p:nvPr>
            <p:ph idx="1"/>
          </p:nvPr>
        </p:nvSpPr>
        <p:spPr/>
        <p:txBody>
          <a:bodyPr/>
          <a:lstStyle/>
          <a:p>
            <a:r>
              <a:rPr lang="lv-LV" sz="1800" dirty="0"/>
              <a:t>Pubertātes laikā bērniem sāk straujāk augt pēdas un augums, pastiprinās sviedru smarža, āda kļūst taukaināka un sāk augt ķermeņa apmatojums.</a:t>
            </a:r>
            <a:endParaRPr lang="en-US" sz="1800" dirty="0"/>
          </a:p>
          <a:p>
            <a:r>
              <a:rPr lang="en-US" sz="1800" dirty="0"/>
              <a:t>Sāk attīstīties dzimumorgāni:</a:t>
            </a:r>
            <a:endParaRPr lang="en-US" sz="1600" dirty="0"/>
          </a:p>
          <a:p>
            <a:pPr lvl="1"/>
            <a:r>
              <a:rPr lang="en-US" sz="1600" dirty="0"/>
              <a:t>Meitenēm sāk augt krūtis un attīstās dzimumorgāni, kā arī palielinās maksts izdalījumi.</a:t>
            </a:r>
          </a:p>
          <a:p>
            <a:pPr lvl="1"/>
            <a:r>
              <a:rPr lang="en-US" sz="1600" dirty="0"/>
              <a:t>Zēniem sāk augt sēklinieki, parādās erekcija un sāk mainīties balss.</a:t>
            </a:r>
          </a:p>
          <a:p>
            <a:pPr lvl="1"/>
            <a:r>
              <a:rPr lang="lv-LV" sz="1600" dirty="0"/>
              <a:t>Menstruāciju vai ejakulācijas sākšanās liecina, ka ķermenis ir sasniedzis reproduktīvo gatavību.</a:t>
            </a:r>
            <a:endParaRPr lang="en-US" sz="1800" dirty="0"/>
          </a:p>
          <a:p>
            <a:r>
              <a:rPr lang="en-US" sz="1800" dirty="0"/>
              <a:t>Attīstoties smadzenēm, pastiprinās emocijas un vēlme pēc neatkarības, pieaug arī intelekts, taču spēja novērtēt riskus joprojām ir vāja.</a:t>
            </a:r>
          </a:p>
          <a:p>
            <a:r>
              <a:rPr lang="lv-LV" sz="1800" dirty="0"/>
              <a:t>Bērniem jāmācās pieņemt un cienīt savu jauno ķermeni, kā arī pārvaldīt ar to saistītās emocijas.</a:t>
            </a:r>
            <a:endParaRPr lang="en-US" sz="1800" dirty="0"/>
          </a:p>
          <a:p>
            <a:r>
              <a:rPr lang="lv-LV" sz="1800" dirty="0"/>
              <a:t>Šajā laikā bērniem ir nepieciešama pieņemšana un atzinība, taču viņi ir arī neaizsargāti pret izmantošanu, vardarbību un manipulācijām.</a:t>
            </a:r>
            <a:endParaRPr lang="en-US" sz="1800" dirty="0"/>
          </a:p>
          <a:p>
            <a:r>
              <a:rPr lang="lv-LV" sz="1800" dirty="0"/>
              <a:t>Bērniem sniedz drošības sajūtu apziņa, ka visi piedzīvo līdzīgas pārmaiņas.</a:t>
            </a:r>
            <a:endParaRPr lang="en-US" dirty="0"/>
          </a:p>
          <a:p>
            <a:endParaRPr lang="fi-FI" dirty="0"/>
          </a:p>
        </p:txBody>
      </p:sp>
      <p:sp>
        <p:nvSpPr>
          <p:cNvPr id="2" name="Title 1">
            <a:extLst>
              <a:ext uri="{FF2B5EF4-FFF2-40B4-BE49-F238E27FC236}">
                <a16:creationId xmlns:a16="http://schemas.microsoft.com/office/drawing/2014/main" id="{2C4622DE-5871-4FC9-BB18-D63134A7907A}"/>
              </a:ext>
            </a:extLst>
          </p:cNvPr>
          <p:cNvSpPr>
            <a:spLocks noGrp="1"/>
          </p:cNvSpPr>
          <p:nvPr>
            <p:ph type="title"/>
          </p:nvPr>
        </p:nvSpPr>
        <p:spPr/>
        <p:txBody>
          <a:bodyPr/>
          <a:lstStyle/>
          <a:p>
            <a:r>
              <a:rPr lang="lv-LV" sz="1800" dirty="0"/>
              <a:t>K</a:t>
            </a:r>
            <a:r>
              <a:rPr lang="en-US" sz="1800" dirty="0"/>
              <a:t>ĀDAS FIZISKAS UN PSIHISKAS PĀRMAIŅAS NOTIEK BĒRNOS PUBERTĀTES LAIKĀ, UN KĀDI RISKI  ŠAJĀ POSMĀ VAR RASTIES?</a:t>
            </a:r>
            <a:r>
              <a:rPr lang="lv-LV" sz="1800" dirty="0"/>
              <a:t> </a:t>
            </a:r>
          </a:p>
        </p:txBody>
      </p:sp>
    </p:spTree>
    <p:extLst>
      <p:ext uri="{BB962C8B-B14F-4D97-AF65-F5344CB8AC3E}">
        <p14:creationId xmlns:p14="http://schemas.microsoft.com/office/powerpoint/2010/main" val="1077756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FE3185-B782-45CB-8982-F8D49F76E762}"/>
              </a:ext>
            </a:extLst>
          </p:cNvPr>
          <p:cNvSpPr>
            <a:spLocks noGrp="1"/>
          </p:cNvSpPr>
          <p:nvPr>
            <p:ph idx="1"/>
          </p:nvPr>
        </p:nvSpPr>
        <p:spPr/>
        <p:txBody>
          <a:bodyPr/>
          <a:lstStyle/>
          <a:p>
            <a:r>
              <a:rPr lang="lv-LV" sz="1800" dirty="0"/>
              <a:t>Bērni pārdzīvo jūtīgu un mulsinošu posmu, jo gan viņi paši, gan viņu vienaudži mainās.</a:t>
            </a:r>
            <a:endParaRPr lang="en-US" sz="1800" dirty="0"/>
          </a:p>
          <a:p>
            <a:r>
              <a:rPr lang="lv-LV" sz="1800" dirty="0"/>
              <a:t>Bērnu ķermeņa pārmaiņas notiek individuāli un dažādā tempā. Mierīga un atbalstoša saruna par to, ka katrs attīstās savā tempā, ir ļoti svarīga.</a:t>
            </a:r>
            <a:endParaRPr lang="en-US" sz="1800" dirty="0"/>
          </a:p>
          <a:p>
            <a:r>
              <a:rPr lang="lv-LV" sz="1800" dirty="0"/>
              <a:t>Bērna draugi var būt citā attīstības stadijā gan fiziski, gan emocionāli, kas bieži vien mulsina gan bērnu, gan viņa vienaudžus.</a:t>
            </a:r>
            <a:endParaRPr lang="en-US" sz="1800" dirty="0"/>
          </a:p>
          <a:p>
            <a:r>
              <a:rPr lang="en-US" sz="1800" dirty="0"/>
              <a:t>Šī mulsuma izpausmes var izpausties kā</a:t>
            </a:r>
            <a:r>
              <a:rPr lang="en-US" sz="1600" dirty="0"/>
              <a:t>:</a:t>
            </a:r>
          </a:p>
          <a:p>
            <a:pPr lvl="1"/>
            <a:r>
              <a:rPr lang="en-US" sz="1600" dirty="0"/>
              <a:t>bulings</a:t>
            </a:r>
          </a:p>
          <a:p>
            <a:pPr lvl="1"/>
            <a:r>
              <a:rPr lang="en-US" sz="1600" dirty="0"/>
              <a:t>atsvešināšanās no grupām</a:t>
            </a:r>
          </a:p>
          <a:p>
            <a:pPr lvl="1"/>
            <a:r>
              <a:rPr lang="en-US" sz="1600" dirty="0"/>
              <a:t>mazvērtības sajūtas</a:t>
            </a:r>
          </a:p>
          <a:p>
            <a:pPr lvl="1"/>
            <a:r>
              <a:rPr lang="en-US" sz="1600" dirty="0"/>
              <a:t>pašpārliecinātības trūkums</a:t>
            </a:r>
          </a:p>
          <a:p>
            <a:pPr lvl="1"/>
            <a:r>
              <a:rPr lang="en-US" sz="1600" dirty="0"/>
              <a:t>sevis negatīva salīdzināšana ar citiem</a:t>
            </a:r>
          </a:p>
          <a:p>
            <a:pPr lvl="1"/>
            <a:r>
              <a:rPr lang="en-US" sz="1600" dirty="0"/>
              <a:t>paškaitējums, gan mentāli, gan fiziski</a:t>
            </a:r>
            <a:endParaRPr lang="fi-FI" sz="1600" dirty="0"/>
          </a:p>
        </p:txBody>
      </p:sp>
      <p:sp>
        <p:nvSpPr>
          <p:cNvPr id="2" name="Title 1">
            <a:extLst>
              <a:ext uri="{FF2B5EF4-FFF2-40B4-BE49-F238E27FC236}">
                <a16:creationId xmlns:a16="http://schemas.microsoft.com/office/drawing/2014/main" id="{9A174F35-46C6-4BC0-BD26-0629E41AD44B}"/>
              </a:ext>
            </a:extLst>
          </p:cNvPr>
          <p:cNvSpPr>
            <a:spLocks noGrp="1"/>
          </p:cNvSpPr>
          <p:nvPr>
            <p:ph type="title"/>
          </p:nvPr>
        </p:nvSpPr>
        <p:spPr/>
        <p:txBody>
          <a:bodyPr/>
          <a:lstStyle/>
          <a:p>
            <a:r>
              <a:rPr lang="lv-LV" sz="1800" dirty="0"/>
              <a:t>P</a:t>
            </a:r>
            <a:r>
              <a:rPr lang="en-US" sz="1800" dirty="0"/>
              <a:t>UBERTĀTE MAINA NE TIKAI ĶERMENI, BET ARĪ PRĀTU. KĀDAS IEKŠĒJAS VAI ĀRĒJAS PROBLĒMAS VAR RASTIES MAINĪGĀ PRĀTA RADĪTO NESKAIDRĪBU DĒĻ?</a:t>
            </a:r>
            <a:r>
              <a:rPr lang="lv-LV" sz="1800" dirty="0"/>
              <a:t> </a:t>
            </a:r>
          </a:p>
        </p:txBody>
      </p:sp>
    </p:spTree>
    <p:extLst>
      <p:ext uri="{BB962C8B-B14F-4D97-AF65-F5344CB8AC3E}">
        <p14:creationId xmlns:p14="http://schemas.microsoft.com/office/powerpoint/2010/main" val="3107496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0474E8-CE7D-4709-9600-81F11034DBEC}"/>
              </a:ext>
            </a:extLst>
          </p:cNvPr>
          <p:cNvSpPr>
            <a:spLocks noGrp="1"/>
          </p:cNvSpPr>
          <p:nvPr>
            <p:ph idx="1"/>
          </p:nvPr>
        </p:nvSpPr>
        <p:spPr/>
        <p:txBody>
          <a:bodyPr>
            <a:normAutofit/>
          </a:bodyPr>
          <a:lstStyle/>
          <a:p>
            <a:r>
              <a:rPr lang="en-US" sz="1800" dirty="0"/>
              <a:t>Sāciet drošības izglītošanu ar pozitīvo:</a:t>
            </a:r>
          </a:p>
          <a:p>
            <a:pPr lvl="1"/>
            <a:r>
              <a:rPr lang="en-US" sz="1800" dirty="0"/>
              <a:t>Bērnu augšana un attīstība.</a:t>
            </a:r>
          </a:p>
          <a:p>
            <a:pPr lvl="1"/>
            <a:r>
              <a:rPr lang="en-US" sz="1800" dirty="0"/>
              <a:t>Unikālie ķermeņi.</a:t>
            </a:r>
          </a:p>
          <a:p>
            <a:pPr lvl="1"/>
            <a:r>
              <a:rPr lang="en-US" sz="1800" dirty="0"/>
              <a:t>Attīstības individuālais temps</a:t>
            </a:r>
          </a:p>
          <a:p>
            <a:pPr lvl="1"/>
            <a:r>
              <a:rPr lang="en-US" sz="1800" dirty="0"/>
              <a:t>Higēnas prasmes</a:t>
            </a:r>
          </a:p>
          <a:p>
            <a:pPr lvl="1"/>
            <a:r>
              <a:rPr lang="en-US" sz="1800" dirty="0"/>
              <a:t>Prasme draudzētieties</a:t>
            </a:r>
          </a:p>
          <a:p>
            <a:pPr lvl="1"/>
            <a:r>
              <a:rPr lang="en-US" sz="1800" dirty="0"/>
              <a:t>B</a:t>
            </a:r>
            <a:r>
              <a:rPr lang="lv-LV" sz="1800" dirty="0"/>
              <a:t>ērnu paš</a:t>
            </a:r>
            <a:r>
              <a:rPr lang="en-US" sz="1800" dirty="0"/>
              <a:t>pārliecinātības</a:t>
            </a:r>
            <a:r>
              <a:rPr lang="lv-LV" sz="1800" dirty="0"/>
              <a:t>, tiesību un </a:t>
            </a:r>
            <a:r>
              <a:rPr lang="en-US" sz="1800" dirty="0"/>
              <a:t>spēju </a:t>
            </a:r>
            <a:r>
              <a:rPr lang="lv-LV" sz="1800" dirty="0"/>
              <a:t>stiprināšana</a:t>
            </a:r>
            <a:r>
              <a:rPr lang="en-US" sz="1800" dirty="0"/>
              <a:t>.</a:t>
            </a:r>
          </a:p>
          <a:p>
            <a:pPr lvl="1"/>
            <a:r>
              <a:rPr lang="en-US" sz="1800" dirty="0"/>
              <a:t>Cieņa pret savu ķermeni un rūpes par to.</a:t>
            </a:r>
          </a:p>
          <a:p>
            <a:pPr lvl="1"/>
            <a:r>
              <a:rPr lang="lv-LV" sz="1800" dirty="0"/>
              <a:t>Katram bērnam</a:t>
            </a:r>
            <a:r>
              <a:rPr lang="en-US" sz="1800" dirty="0"/>
              <a:t> būtu</a:t>
            </a:r>
            <a:r>
              <a:rPr lang="lv-LV" sz="1800" dirty="0"/>
              <a:t> jāzina, kā </a:t>
            </a:r>
            <a:r>
              <a:rPr lang="en-US" sz="1800" dirty="0"/>
              <a:t>pa</a:t>
            </a:r>
            <a:r>
              <a:rPr lang="lv-LV" sz="1800" dirty="0"/>
              <a:t>rūpēties par savu ķermeni, piemēram, pat</a:t>
            </a:r>
            <a:r>
              <a:rPr lang="en-US" sz="1800" dirty="0"/>
              <a:t>stāvīgi</a:t>
            </a:r>
            <a:r>
              <a:rPr lang="lv-LV" sz="1800" dirty="0"/>
              <a:t> </a:t>
            </a:r>
            <a:r>
              <a:rPr lang="en-US" sz="1800" dirty="0"/>
              <a:t>no</a:t>
            </a:r>
            <a:r>
              <a:rPr lang="lv-LV" sz="1800" dirty="0"/>
              <a:t>mazgājot visas ķermeņa daļas.</a:t>
            </a:r>
            <a:endParaRPr lang="en-US" sz="1800" dirty="0"/>
          </a:p>
          <a:p>
            <a:pPr lvl="1"/>
            <a:r>
              <a:rPr lang="en-US" sz="1800" dirty="0"/>
              <a:t>Tu vari ai</a:t>
            </a:r>
            <a:r>
              <a:rPr lang="lv-LV" sz="1800" dirty="0"/>
              <a:t>zsargāt tikai to ķermeni, par kuru rūpējies un par kuru vari atklāti runāt.</a:t>
            </a:r>
            <a:endParaRPr lang="en-US" sz="1800" dirty="0"/>
          </a:p>
          <a:p>
            <a:pPr lvl="1"/>
            <a:r>
              <a:rPr lang="en-US" sz="1800" dirty="0"/>
              <a:t>Iedrošiniet bērnu droši un bez kaunēšanas runāt par savu ķermeni ar drošu pieagušo!</a:t>
            </a:r>
          </a:p>
          <a:p>
            <a:pPr lvl="1"/>
            <a:r>
              <a:rPr lang="en-US" sz="1800" dirty="0"/>
              <a:t>Bērniem jāmāca cienīt un novērtēt savu unikālo ķermeni, lai viņi vēletos to aizsargāt.</a:t>
            </a:r>
          </a:p>
        </p:txBody>
      </p:sp>
      <p:sp>
        <p:nvSpPr>
          <p:cNvPr id="2" name="Title 1">
            <a:extLst>
              <a:ext uri="{FF2B5EF4-FFF2-40B4-BE49-F238E27FC236}">
                <a16:creationId xmlns:a16="http://schemas.microsoft.com/office/drawing/2014/main" id="{8778B59C-6706-4879-A86C-F8BCB9D9DED6}"/>
              </a:ext>
            </a:extLst>
          </p:cNvPr>
          <p:cNvSpPr>
            <a:spLocks noGrp="1"/>
          </p:cNvSpPr>
          <p:nvPr>
            <p:ph type="title"/>
          </p:nvPr>
        </p:nvSpPr>
        <p:spPr/>
        <p:txBody>
          <a:bodyPr/>
          <a:lstStyle/>
          <a:p>
            <a:r>
              <a:rPr lang="en-US" sz="1800" dirty="0"/>
              <a:t>KĀ UN AR KĀDĀM TĒMĀM BŪTU JĀUZSĀK BĒRNU DROŠĪBAS IZGLĪTĪBA?</a:t>
            </a:r>
            <a:br>
              <a:rPr lang="en-US" sz="1800" dirty="0"/>
            </a:br>
            <a:r>
              <a:rPr lang="en-US" sz="1800" dirty="0"/>
              <a:t> KĀDAS IR SVARĪGĀKĀS VADLĪNIJAS? </a:t>
            </a:r>
          </a:p>
        </p:txBody>
      </p:sp>
    </p:spTree>
    <p:extLst>
      <p:ext uri="{BB962C8B-B14F-4D97-AF65-F5344CB8AC3E}">
        <p14:creationId xmlns:p14="http://schemas.microsoft.com/office/powerpoint/2010/main" val="3349491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F9256C-0CAA-45C9-973C-29EC82AEC10F}"/>
              </a:ext>
            </a:extLst>
          </p:cNvPr>
          <p:cNvSpPr>
            <a:spLocks noGrp="1"/>
          </p:cNvSpPr>
          <p:nvPr>
            <p:ph idx="1"/>
          </p:nvPr>
        </p:nvSpPr>
        <p:spPr/>
        <p:txBody>
          <a:bodyPr/>
          <a:lstStyle/>
          <a:p>
            <a:pPr marL="0" indent="0" algn="ctr">
              <a:buNone/>
            </a:pPr>
            <a:r>
              <a:rPr lang="en-US" sz="3600" dirty="0"/>
              <a:t> </a:t>
            </a:r>
            <a:r>
              <a:rPr lang="lv-LV" sz="3600" b="1" dirty="0"/>
              <a:t>Pacel īkšķi uz augšu </a:t>
            </a:r>
            <a:r>
              <a:rPr lang="lv-LV" sz="3600" dirty="0"/>
              <a:t>vai </a:t>
            </a:r>
            <a:r>
              <a:rPr lang="lv-LV" sz="3600" b="1" dirty="0"/>
              <a:t>leju </a:t>
            </a:r>
            <a:r>
              <a:rPr lang="lv-LV" sz="3600" dirty="0"/>
              <a:t>atkarībā no tā, vai, tavuprāt, </a:t>
            </a:r>
            <a:r>
              <a:rPr lang="en-US" sz="3600" dirty="0"/>
              <a:t>minētais </a:t>
            </a:r>
            <a:r>
              <a:rPr lang="lv-LV" sz="3600" dirty="0"/>
              <a:t>gadījums ir seksuāla </a:t>
            </a:r>
            <a:r>
              <a:rPr lang="en-US" sz="3600" dirty="0"/>
              <a:t>aizskaršana</a:t>
            </a:r>
            <a:endParaRPr lang="fi-FI" dirty="0"/>
          </a:p>
        </p:txBody>
      </p:sp>
      <p:sp>
        <p:nvSpPr>
          <p:cNvPr id="2" name="Title 1">
            <a:extLst>
              <a:ext uri="{FF2B5EF4-FFF2-40B4-BE49-F238E27FC236}">
                <a16:creationId xmlns:a16="http://schemas.microsoft.com/office/drawing/2014/main" id="{BA7C9ABA-086A-4CFD-8EB4-689499859DE4}"/>
              </a:ext>
            </a:extLst>
          </p:cNvPr>
          <p:cNvSpPr>
            <a:spLocks noGrp="1"/>
          </p:cNvSpPr>
          <p:nvPr>
            <p:ph type="title"/>
          </p:nvPr>
        </p:nvSpPr>
        <p:spPr/>
        <p:txBody>
          <a:bodyPr>
            <a:normAutofit/>
          </a:bodyPr>
          <a:lstStyle/>
          <a:p>
            <a:r>
              <a:rPr lang="en-US" dirty="0"/>
              <a:t>KĀ ATPAZĪT SEKSUĀLU AIZSKARŠANU?</a:t>
            </a:r>
            <a:br>
              <a:rPr lang="fi-FI" dirty="0"/>
            </a:br>
            <a:endParaRPr lang="fi-FI" dirty="0"/>
          </a:p>
        </p:txBody>
      </p:sp>
      <p:pic>
        <p:nvPicPr>
          <p:cNvPr id="4" name="Picture 3">
            <a:extLst>
              <a:ext uri="{FF2B5EF4-FFF2-40B4-BE49-F238E27FC236}">
                <a16:creationId xmlns:a16="http://schemas.microsoft.com/office/drawing/2014/main" id="{F1A4C42F-2EDF-4CF9-BF27-EC8D792E4219}"/>
              </a:ext>
            </a:extLst>
          </p:cNvPr>
          <p:cNvPicPr>
            <a:picLocks noChangeAspect="1"/>
          </p:cNvPicPr>
          <p:nvPr/>
        </p:nvPicPr>
        <p:blipFill>
          <a:blip r:embed="rId2"/>
          <a:stretch>
            <a:fillRect/>
          </a:stretch>
        </p:blipFill>
        <p:spPr>
          <a:xfrm>
            <a:off x="3431704" y="3112034"/>
            <a:ext cx="4426818" cy="2857178"/>
          </a:xfrm>
          <a:prstGeom prst="rect">
            <a:avLst/>
          </a:prstGeom>
        </p:spPr>
      </p:pic>
    </p:spTree>
    <p:extLst>
      <p:ext uri="{BB962C8B-B14F-4D97-AF65-F5344CB8AC3E}">
        <p14:creationId xmlns:p14="http://schemas.microsoft.com/office/powerpoint/2010/main" val="4248698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0C581B-1743-42E3-A24D-8DCCDC63C3A6}"/>
              </a:ext>
            </a:extLst>
          </p:cNvPr>
          <p:cNvSpPr>
            <a:spLocks noGrp="1"/>
          </p:cNvSpPr>
          <p:nvPr>
            <p:ph idx="1"/>
          </p:nvPr>
        </p:nvSpPr>
        <p:spPr/>
        <p:txBody>
          <a:bodyPr/>
          <a:lstStyle/>
          <a:p>
            <a:pPr marL="342900" indent="-342900">
              <a:buFont typeface="+mj-lt"/>
              <a:buAutoNum type="arabicPeriod"/>
            </a:pPr>
            <a:r>
              <a:rPr lang="en-US" sz="1800" dirty="0"/>
              <a:t>Skolēns starpbrīdī nofotografē otra skolēna dibenu un nosūta šīs bildes daudziem citiem skolēniem, izmantojot Snapchat.</a:t>
            </a:r>
          </a:p>
          <a:p>
            <a:pPr marL="342900" indent="-342900">
              <a:buFont typeface="+mj-lt"/>
              <a:buAutoNum type="arabicPeriod"/>
            </a:pPr>
            <a:r>
              <a:rPr lang="lv-LV" sz="1800" dirty="0"/>
              <a:t> Skolēns koplieto seksuāli atklātu attēlu, ko atradis internetā, klases WhatsApp grupā. Viņš domā, ka tas ir smieklīgi.</a:t>
            </a:r>
            <a:endParaRPr lang="en-US" sz="1800" dirty="0"/>
          </a:p>
          <a:p>
            <a:pPr marL="342900" indent="-342900">
              <a:buFont typeface="+mj-lt"/>
              <a:buAutoNum type="arabicPeriod"/>
            </a:pPr>
            <a:r>
              <a:rPr lang="en-US" sz="1800" dirty="0"/>
              <a:t>D</a:t>
            </a:r>
            <a:r>
              <a:rPr lang="lv-LV" sz="1800" dirty="0"/>
              <a:t>raug</a:t>
            </a:r>
            <a:r>
              <a:rPr lang="en-US" sz="1800" dirty="0"/>
              <a:t>i </a:t>
            </a:r>
            <a:r>
              <a:rPr lang="lv-LV" sz="1800" dirty="0"/>
              <a:t>atrodas pludmalē. Blakus viņiem sauļojas sieviete bez </a:t>
            </a:r>
            <a:r>
              <a:rPr lang="en-US" sz="1800" dirty="0"/>
              <a:t>peldkostīma </a:t>
            </a:r>
            <a:r>
              <a:rPr lang="lv-LV" sz="1800" dirty="0"/>
              <a:t>augšdaļas. Tas liek </a:t>
            </a:r>
            <a:r>
              <a:rPr lang="en-US" sz="1800" dirty="0"/>
              <a:t>viņiem</a:t>
            </a:r>
            <a:r>
              <a:rPr lang="lv-LV" sz="1800" dirty="0"/>
              <a:t> justies neērti.</a:t>
            </a:r>
            <a:endParaRPr lang="en-US" sz="1800" dirty="0"/>
          </a:p>
          <a:p>
            <a:pPr marL="342900" indent="-342900">
              <a:buFont typeface="+mj-lt"/>
              <a:buAutoNum type="arabicPeriod"/>
            </a:pPr>
            <a:r>
              <a:rPr lang="lv-LV" sz="1800" dirty="0"/>
              <a:t>Skolēns stāsta, ka vakar kāds pieaugušais sociālajā platformā mēģinājis viņu pierunāt doties pie sevis uz mājām. Pieaugušais solījis saldumus, limonādi un, iespējams, arī nopirkt</a:t>
            </a:r>
            <a:r>
              <a:rPr lang="en-US" sz="1800" dirty="0"/>
              <a:t> skolēnam</a:t>
            </a:r>
            <a:r>
              <a:rPr lang="lv-LV" sz="1800" dirty="0"/>
              <a:t> kādas dārgas lietas.</a:t>
            </a:r>
            <a:endParaRPr lang="en-US" sz="1800" dirty="0"/>
          </a:p>
          <a:p>
            <a:pPr marL="342900" indent="-342900">
              <a:buFont typeface="+mj-lt"/>
              <a:buAutoNum type="arabicPeriod"/>
            </a:pPr>
            <a:r>
              <a:rPr lang="lv-LV" sz="1800" dirty="0"/>
              <a:t>Skolēns atrodas pie skolas medmāsas uz veselības pārbaudi. Pārbaudes laikā skolēns pastāsta, ka viņam ir kairinājums un nieze dibena apvidū. Medmāsa lūdz skolēnu nolaist bikses un jautā, vai drīkst pārbaudīt, vai niezi izraisa izsitumi.</a:t>
            </a:r>
            <a:endParaRPr lang="en-US" sz="1800" dirty="0"/>
          </a:p>
          <a:p>
            <a:pPr marL="342900" indent="-342900">
              <a:buFont typeface="+mj-lt"/>
              <a:buAutoNum type="arabicPeriod"/>
            </a:pPr>
            <a:r>
              <a:rPr lang="lv-LV" sz="1800" dirty="0"/>
              <a:t>Pēc sporta stundas skolotājs uzdod visiem doties uz dušu nomazgāties. Viņš ienāk dušas telpā, lai pārliecinātos, ka visi kārtīgi mazgājas.</a:t>
            </a:r>
            <a:endParaRPr lang="fi-FI" dirty="0"/>
          </a:p>
        </p:txBody>
      </p:sp>
      <p:sp>
        <p:nvSpPr>
          <p:cNvPr id="2" name="Title 1">
            <a:extLst>
              <a:ext uri="{FF2B5EF4-FFF2-40B4-BE49-F238E27FC236}">
                <a16:creationId xmlns:a16="http://schemas.microsoft.com/office/drawing/2014/main" id="{9C47C7D7-EA32-4E88-BF23-B2BB891E8706}"/>
              </a:ext>
            </a:extLst>
          </p:cNvPr>
          <p:cNvSpPr>
            <a:spLocks noGrp="1"/>
          </p:cNvSpPr>
          <p:nvPr>
            <p:ph type="title"/>
          </p:nvPr>
        </p:nvSpPr>
        <p:spPr/>
        <p:txBody>
          <a:bodyPr>
            <a:normAutofit/>
          </a:bodyPr>
          <a:lstStyle/>
          <a:p>
            <a:r>
              <a:rPr lang="en-US" sz="3600" dirty="0"/>
              <a:t>KĀ ATPAZĪT SEKSUĀLU AIZSKARŠNU?</a:t>
            </a:r>
            <a:endParaRPr lang="fi-FI" sz="3600" dirty="0"/>
          </a:p>
        </p:txBody>
      </p:sp>
    </p:spTree>
    <p:extLst>
      <p:ext uri="{BB962C8B-B14F-4D97-AF65-F5344CB8AC3E}">
        <p14:creationId xmlns:p14="http://schemas.microsoft.com/office/powerpoint/2010/main" val="136805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671D43-6371-4816-94AD-5C25F2FE2FF0}"/>
              </a:ext>
            </a:extLst>
          </p:cNvPr>
          <p:cNvSpPr>
            <a:spLocks noGrp="1"/>
          </p:cNvSpPr>
          <p:nvPr>
            <p:ph type="title"/>
          </p:nvPr>
        </p:nvSpPr>
        <p:spPr/>
        <p:txBody>
          <a:bodyPr/>
          <a:lstStyle/>
          <a:p>
            <a:r>
              <a:rPr lang="fi-FI" dirty="0">
                <a:solidFill>
                  <a:srgbClr val="222B6A"/>
                </a:solidFill>
              </a:rPr>
              <a:t>Kopsavilkums</a:t>
            </a:r>
            <a:br>
              <a:rPr lang="fi-FI" sz="5400" dirty="0"/>
            </a:br>
            <a:endParaRPr lang="fi-FI" dirty="0"/>
          </a:p>
        </p:txBody>
      </p:sp>
      <p:pic>
        <p:nvPicPr>
          <p:cNvPr id="4" name="Picture 3">
            <a:extLst>
              <a:ext uri="{FF2B5EF4-FFF2-40B4-BE49-F238E27FC236}">
                <a16:creationId xmlns:a16="http://schemas.microsoft.com/office/drawing/2014/main" id="{CF47D480-5211-4BB1-8571-06AF74772785}"/>
              </a:ext>
            </a:extLst>
          </p:cNvPr>
          <p:cNvPicPr>
            <a:picLocks noChangeAspect="1"/>
          </p:cNvPicPr>
          <p:nvPr/>
        </p:nvPicPr>
        <p:blipFill>
          <a:blip r:embed="rId2"/>
          <a:stretch>
            <a:fillRect/>
          </a:stretch>
        </p:blipFill>
        <p:spPr>
          <a:xfrm>
            <a:off x="3561978" y="1459769"/>
            <a:ext cx="5201721" cy="4917897"/>
          </a:xfrm>
          <a:prstGeom prst="rect">
            <a:avLst/>
          </a:prstGeom>
        </p:spPr>
      </p:pic>
    </p:spTree>
    <p:extLst>
      <p:ext uri="{BB962C8B-B14F-4D97-AF65-F5344CB8AC3E}">
        <p14:creationId xmlns:p14="http://schemas.microsoft.com/office/powerpoint/2010/main" val="1310469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5D999C-7FE4-4B20-9E51-67316E61B621}"/>
              </a:ext>
            </a:extLst>
          </p:cNvPr>
          <p:cNvSpPr>
            <a:spLocks noGrp="1"/>
          </p:cNvSpPr>
          <p:nvPr>
            <p:ph idx="1"/>
          </p:nvPr>
        </p:nvSpPr>
        <p:spPr>
          <a:xfrm>
            <a:off x="1819275" y="1530350"/>
            <a:ext cx="4695825" cy="4351338"/>
          </a:xfrm>
        </p:spPr>
        <p:txBody>
          <a:bodyPr>
            <a:normAutofit fontScale="92500" lnSpcReduction="10000"/>
          </a:bodyPr>
          <a:lstStyle/>
          <a:p>
            <a:r>
              <a:rPr lang="en-US" dirty="0"/>
              <a:t>Dzirdi</a:t>
            </a:r>
          </a:p>
          <a:p>
            <a:r>
              <a:rPr lang="en-US" dirty="0"/>
              <a:t>Uzklausi </a:t>
            </a:r>
          </a:p>
          <a:p>
            <a:r>
              <a:rPr lang="en-US" dirty="0"/>
              <a:t>Runā</a:t>
            </a:r>
          </a:p>
          <a:p>
            <a:r>
              <a:rPr lang="en-US" dirty="0"/>
              <a:t>Atbalsti</a:t>
            </a:r>
          </a:p>
          <a:p>
            <a:r>
              <a:rPr lang="en-US" dirty="0"/>
              <a:t>Novērs</a:t>
            </a:r>
          </a:p>
          <a:p>
            <a:r>
              <a:rPr lang="en-US" dirty="0"/>
              <a:t>Māci drošības prasmes </a:t>
            </a:r>
          </a:p>
          <a:p>
            <a:endParaRPr lang="en-US" dirty="0"/>
          </a:p>
          <a:p>
            <a:pPr marL="0" indent="0" algn="ctr">
              <a:buNone/>
            </a:pPr>
            <a:r>
              <a:rPr lang="lv-LV" b="1" dirty="0"/>
              <a:t>Lai būtu </a:t>
            </a:r>
            <a:r>
              <a:rPr lang="en-US" b="1" dirty="0"/>
              <a:t>bērnam </a:t>
            </a:r>
            <a:r>
              <a:rPr lang="lv-LV" b="1" dirty="0"/>
              <a:t>drošs pieaugušais, nav nepieciešamas nekādas maģiskas spējas!</a:t>
            </a:r>
            <a:endParaRPr lang="en-US" dirty="0"/>
          </a:p>
          <a:p>
            <a:endParaRPr lang="en-US" dirty="0"/>
          </a:p>
          <a:p>
            <a:endParaRPr lang="fi-FI" dirty="0"/>
          </a:p>
        </p:txBody>
      </p:sp>
      <p:sp>
        <p:nvSpPr>
          <p:cNvPr id="2" name="Title 1">
            <a:extLst>
              <a:ext uri="{FF2B5EF4-FFF2-40B4-BE49-F238E27FC236}">
                <a16:creationId xmlns:a16="http://schemas.microsoft.com/office/drawing/2014/main" id="{2CDC5DD2-4E03-4615-A038-1C0C70CDA20F}"/>
              </a:ext>
            </a:extLst>
          </p:cNvPr>
          <p:cNvSpPr>
            <a:spLocks noGrp="1"/>
          </p:cNvSpPr>
          <p:nvPr>
            <p:ph type="title"/>
          </p:nvPr>
        </p:nvSpPr>
        <p:spPr/>
        <p:txBody>
          <a:bodyPr/>
          <a:lstStyle/>
          <a:p>
            <a:r>
              <a:rPr lang="fi-FI" dirty="0"/>
              <a:t>ESI BĒRNAM DROŠS PIEAUGUŠAIS!</a:t>
            </a:r>
          </a:p>
        </p:txBody>
      </p:sp>
      <p:pic>
        <p:nvPicPr>
          <p:cNvPr id="4" name="Picture 3">
            <a:extLst>
              <a:ext uri="{FF2B5EF4-FFF2-40B4-BE49-F238E27FC236}">
                <a16:creationId xmlns:a16="http://schemas.microsoft.com/office/drawing/2014/main" id="{C61242F5-46F0-4CAA-9982-35D1FE57A179}"/>
              </a:ext>
            </a:extLst>
          </p:cNvPr>
          <p:cNvPicPr>
            <a:picLocks noChangeAspect="1"/>
          </p:cNvPicPr>
          <p:nvPr/>
        </p:nvPicPr>
        <p:blipFill>
          <a:blip r:embed="rId3"/>
          <a:stretch>
            <a:fillRect/>
          </a:stretch>
        </p:blipFill>
        <p:spPr>
          <a:xfrm>
            <a:off x="7111995" y="1530350"/>
            <a:ext cx="4241805" cy="4054113"/>
          </a:xfrm>
          <a:prstGeom prst="rect">
            <a:avLst/>
          </a:prstGeom>
        </p:spPr>
      </p:pic>
    </p:spTree>
    <p:extLst>
      <p:ext uri="{BB962C8B-B14F-4D97-AF65-F5344CB8AC3E}">
        <p14:creationId xmlns:p14="http://schemas.microsoft.com/office/powerpoint/2010/main" val="1569976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CBF28C-7A0E-4E4D-957A-AE5976034BC1}"/>
              </a:ext>
            </a:extLst>
          </p:cNvPr>
          <p:cNvSpPr>
            <a:spLocks noGrp="1"/>
          </p:cNvSpPr>
          <p:nvPr>
            <p:ph idx="1"/>
          </p:nvPr>
        </p:nvSpPr>
        <p:spPr/>
        <p:txBody>
          <a:bodyPr>
            <a:normAutofit lnSpcReduction="10000"/>
          </a:bodyPr>
          <a:lstStyle/>
          <a:p>
            <a:r>
              <a:rPr lang="en-US" sz="2000" dirty="0"/>
              <a:t>Šos jautājumus var pārrunāt ar skolotājiem, skolas medmāsām un vecākiem.</a:t>
            </a:r>
          </a:p>
          <a:p>
            <a:r>
              <a:rPr lang="en-US" sz="2000" dirty="0"/>
              <a:t>Stāstiet bērniem:</a:t>
            </a:r>
          </a:p>
          <a:p>
            <a:pPr lvl="1"/>
            <a:r>
              <a:rPr lang="lv-LV" sz="2000" dirty="0"/>
              <a:t>Ja kāds ir pieskāries viņiem mulsinošā vai sliktā veidā, vai piespiedis viņus pieskarties sev, ir svarīgi, lai viņi varētu par to pastāstīt pieaugušajam, kuram uzticas.</a:t>
            </a:r>
            <a:endParaRPr lang="en-US" sz="2000" dirty="0"/>
          </a:p>
          <a:p>
            <a:pPr lvl="1"/>
            <a:r>
              <a:rPr lang="en-US" sz="2000" dirty="0"/>
              <a:t>Kā rīkoties, ja kāds filmē, pieskaras vai liek pieskarties sev veidā, kas neatbilst mācītajām drošības prasmēm.</a:t>
            </a:r>
          </a:p>
          <a:p>
            <a:pPr lvl="1"/>
            <a:r>
              <a:rPr lang="lv-LV" sz="2000" dirty="0"/>
              <a:t>Pastāsti bērniem, ka pieskarties citiem cilvēkiem ir atļauts tikai tad, ja</a:t>
            </a:r>
            <a:r>
              <a:rPr lang="en-US" sz="2000" dirty="0"/>
              <a:t>:</a:t>
            </a:r>
          </a:p>
          <a:p>
            <a:pPr lvl="1"/>
            <a:r>
              <a:rPr lang="en-US" sz="2000" dirty="0"/>
              <a:t>otra persona tam piekrīt,</a:t>
            </a:r>
          </a:p>
          <a:p>
            <a:pPr lvl="1"/>
            <a:r>
              <a:rPr lang="en-US" sz="2000" dirty="0"/>
              <a:t>tas ir patīkami,</a:t>
            </a:r>
          </a:p>
          <a:p>
            <a:pPr lvl="1"/>
            <a:r>
              <a:rPr lang="en-US" sz="2000" dirty="0"/>
              <a:t>un pieņemami abām pusēm.</a:t>
            </a:r>
          </a:p>
          <a:p>
            <a:r>
              <a:rPr lang="en-US" sz="2000" dirty="0"/>
              <a:t>Palīdziet bērniem ikdienā trenēt prasmi teikt ‘nē’ nevēlamiem pieskārieniem un respektēt citu izteiktos “nē”.</a:t>
            </a:r>
          </a:p>
          <a:p>
            <a:r>
              <a:rPr lang="en-US" sz="2000" dirty="0"/>
              <a:t>Esiet gatavi nekavējoties sniegt atbalstu!</a:t>
            </a:r>
          </a:p>
          <a:p>
            <a:endParaRPr lang="en-US" dirty="0"/>
          </a:p>
          <a:p>
            <a:endParaRPr lang="fi-FI" dirty="0"/>
          </a:p>
        </p:txBody>
      </p:sp>
      <p:sp>
        <p:nvSpPr>
          <p:cNvPr id="2" name="Title 1">
            <a:extLst>
              <a:ext uri="{FF2B5EF4-FFF2-40B4-BE49-F238E27FC236}">
                <a16:creationId xmlns:a16="http://schemas.microsoft.com/office/drawing/2014/main" id="{C0E6F15C-169A-43DE-AE96-6576E3C9B6AE}"/>
              </a:ext>
            </a:extLst>
          </p:cNvPr>
          <p:cNvSpPr>
            <a:spLocks noGrp="1"/>
          </p:cNvSpPr>
          <p:nvPr>
            <p:ph type="title"/>
          </p:nvPr>
        </p:nvSpPr>
        <p:spPr/>
        <p:txBody>
          <a:bodyPr/>
          <a:lstStyle/>
          <a:p>
            <a:r>
              <a:rPr lang="fi-FI" dirty="0"/>
              <a:t>MĀCIET DROŠĪBAS PRASMES!</a:t>
            </a:r>
          </a:p>
        </p:txBody>
      </p:sp>
    </p:spTree>
    <p:extLst>
      <p:ext uri="{BB962C8B-B14F-4D97-AF65-F5344CB8AC3E}">
        <p14:creationId xmlns:p14="http://schemas.microsoft.com/office/powerpoint/2010/main" val="971972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644AD68-87EE-41EE-A6A1-3AAB8EC59A72}"/>
              </a:ext>
            </a:extLst>
          </p:cNvPr>
          <p:cNvSpPr>
            <a:spLocks noGrp="1"/>
          </p:cNvSpPr>
          <p:nvPr>
            <p:ph idx="1"/>
          </p:nvPr>
        </p:nvSpPr>
        <p:spPr/>
        <p:txBody>
          <a:bodyPr>
            <a:normAutofit/>
          </a:bodyPr>
          <a:lstStyle/>
          <a:p>
            <a:pPr lvl="1">
              <a:buFont typeface="Arial" panose="020B0604020202020204" pitchFamily="34" charset="0"/>
              <a:buChar char="•"/>
            </a:pPr>
            <a:r>
              <a:rPr lang="es-ES_tradnl" sz="2000" dirty="0"/>
              <a:t>Tēmas aktualitāte</a:t>
            </a:r>
          </a:p>
          <a:p>
            <a:pPr lvl="1">
              <a:buFont typeface="Arial" panose="020B0604020202020204" pitchFamily="34" charset="0"/>
              <a:buChar char="•"/>
            </a:pPr>
            <a:r>
              <a:rPr lang="es-ES_tradnl" sz="2000" dirty="0"/>
              <a:t>Bērnu attīstība</a:t>
            </a:r>
          </a:p>
          <a:p>
            <a:pPr lvl="1">
              <a:buFont typeface="Arial" panose="020B0604020202020204" pitchFamily="34" charset="0"/>
              <a:buChar char="•"/>
            </a:pPr>
            <a:r>
              <a:rPr lang="en-US" sz="2000" dirty="0"/>
              <a:t>Norādījumi par bērnu drošības izglītošanu</a:t>
            </a:r>
          </a:p>
          <a:p>
            <a:pPr lvl="1">
              <a:buFont typeface="Arial" panose="020B0604020202020204" pitchFamily="34" charset="0"/>
              <a:buChar char="•"/>
            </a:pPr>
            <a:r>
              <a:rPr lang="en-US" sz="2000" dirty="0"/>
              <a:t>Kas </a:t>
            </a:r>
            <a:r>
              <a:rPr lang="lv-LV" sz="2000" dirty="0"/>
              <a:t>ir</a:t>
            </a:r>
            <a:r>
              <a:rPr lang="en-US" sz="2000" dirty="0"/>
              <a:t> </a:t>
            </a:r>
            <a:r>
              <a:rPr lang="lv-LV" sz="2000" dirty="0"/>
              <a:t>seksuāla</a:t>
            </a:r>
            <a:r>
              <a:rPr lang="en-US" sz="2000" dirty="0"/>
              <a:t> aizskaršana </a:t>
            </a:r>
            <a:r>
              <a:rPr lang="lv-LV" sz="2000" dirty="0"/>
              <a:t>jeb</a:t>
            </a:r>
            <a:r>
              <a:rPr lang="en-US" sz="2000" dirty="0"/>
              <a:t> </a:t>
            </a:r>
            <a:r>
              <a:rPr lang="en-US" sz="2000" dirty="0" err="1"/>
              <a:t>seksuāla</a:t>
            </a:r>
            <a:r>
              <a:rPr lang="en-US" sz="2000" dirty="0"/>
              <a:t> vardarbība?</a:t>
            </a:r>
          </a:p>
          <a:p>
            <a:pPr lvl="1">
              <a:buFont typeface="Arial" panose="020B0604020202020204" pitchFamily="34" charset="0"/>
              <a:buChar char="•"/>
            </a:pPr>
            <a:r>
              <a:rPr lang="es-ES_tradnl" sz="2000" dirty="0"/>
              <a:t>Grupu darbs</a:t>
            </a:r>
          </a:p>
          <a:p>
            <a:pPr lvl="1">
              <a:buFont typeface="Arial" panose="020B0604020202020204" pitchFamily="34" charset="0"/>
              <a:buChar char="•"/>
            </a:pPr>
            <a:r>
              <a:rPr lang="es-ES_tradnl" sz="2000" dirty="0"/>
              <a:t>Kopsavilkums</a:t>
            </a:r>
          </a:p>
          <a:p>
            <a:endParaRPr lang="es-ES_tradnl" sz="2400" dirty="0">
              <a:latin typeface="Arial Nova Light" panose="020B0304020202020204" pitchFamily="34" charset="0"/>
            </a:endParaRPr>
          </a:p>
        </p:txBody>
      </p:sp>
      <p:sp>
        <p:nvSpPr>
          <p:cNvPr id="4" name="Título 3">
            <a:extLst>
              <a:ext uri="{FF2B5EF4-FFF2-40B4-BE49-F238E27FC236}">
                <a16:creationId xmlns:a16="http://schemas.microsoft.com/office/drawing/2014/main" id="{F6D51724-9E43-49D1-9D6F-F38C52727712}"/>
              </a:ext>
            </a:extLst>
          </p:cNvPr>
          <p:cNvSpPr>
            <a:spLocks noGrp="1"/>
          </p:cNvSpPr>
          <p:nvPr>
            <p:ph type="title"/>
          </p:nvPr>
        </p:nvSpPr>
        <p:spPr/>
        <p:txBody>
          <a:bodyPr/>
          <a:lstStyle/>
          <a:p>
            <a:pPr algn="l"/>
            <a:r>
              <a:rPr lang="es-ES_tradnl" dirty="0"/>
              <a:t>ŠODIEN</a:t>
            </a:r>
          </a:p>
        </p:txBody>
      </p:sp>
      <p:pic>
        <p:nvPicPr>
          <p:cNvPr id="6" name="Content Placeholder 4">
            <a:extLst>
              <a:ext uri="{FF2B5EF4-FFF2-40B4-BE49-F238E27FC236}">
                <a16:creationId xmlns:a16="http://schemas.microsoft.com/office/drawing/2014/main" id="{5AF48EEA-AB21-4E9D-A38E-5E8D2D3EA278}"/>
              </a:ext>
            </a:extLst>
          </p:cNvPr>
          <p:cNvPicPr>
            <a:picLocks noChangeAspect="1"/>
          </p:cNvPicPr>
          <p:nvPr/>
        </p:nvPicPr>
        <p:blipFill>
          <a:blip r:embed="rId3"/>
          <a:stretch>
            <a:fillRect/>
          </a:stretch>
        </p:blipFill>
        <p:spPr>
          <a:xfrm>
            <a:off x="7376704" y="652840"/>
            <a:ext cx="3744416" cy="5201989"/>
          </a:xfrm>
          <a:prstGeom prst="rect">
            <a:avLst/>
          </a:prstGeom>
        </p:spPr>
      </p:pic>
    </p:spTree>
    <p:extLst>
      <p:ext uri="{BB962C8B-B14F-4D97-AF65-F5344CB8AC3E}">
        <p14:creationId xmlns:p14="http://schemas.microsoft.com/office/powerpoint/2010/main" val="217816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CB5078-FFD4-685F-6FD9-19301C074A76}"/>
              </a:ext>
            </a:extLst>
          </p:cNvPr>
          <p:cNvPicPr>
            <a:picLocks noChangeAspect="1"/>
          </p:cNvPicPr>
          <p:nvPr/>
        </p:nvPicPr>
        <p:blipFill>
          <a:blip r:embed="rId3"/>
          <a:srcRect t="-8535" b="8535"/>
          <a:stretch/>
        </p:blipFill>
        <p:spPr>
          <a:xfrm>
            <a:off x="4246880" y="434194"/>
            <a:ext cx="3220720" cy="5865730"/>
          </a:xfrm>
          <a:prstGeom prst="rect">
            <a:avLst/>
          </a:prstGeom>
        </p:spPr>
      </p:pic>
      <p:sp>
        <p:nvSpPr>
          <p:cNvPr id="3" name="Content Placeholder 2">
            <a:extLst>
              <a:ext uri="{FF2B5EF4-FFF2-40B4-BE49-F238E27FC236}">
                <a16:creationId xmlns:a16="http://schemas.microsoft.com/office/drawing/2014/main" id="{42FFA918-7519-445A-86B5-4CDC7A373D8B}"/>
              </a:ext>
            </a:extLst>
          </p:cNvPr>
          <p:cNvSpPr>
            <a:spLocks noGrp="1"/>
          </p:cNvSpPr>
          <p:nvPr>
            <p:ph idx="1"/>
          </p:nvPr>
        </p:nvSpPr>
        <p:spPr/>
        <p:txBody>
          <a:bodyPr/>
          <a:lstStyle/>
          <a:p>
            <a:pPr marL="0" indent="0">
              <a:buNone/>
            </a:pPr>
            <a:endParaRPr lang="en-US" dirty="0"/>
          </a:p>
          <a:p>
            <a:endParaRPr lang="en-US" dirty="0"/>
          </a:p>
          <a:p>
            <a:endParaRPr lang="fi-FI" dirty="0"/>
          </a:p>
        </p:txBody>
      </p:sp>
      <p:sp>
        <p:nvSpPr>
          <p:cNvPr id="2" name="Title 1">
            <a:extLst>
              <a:ext uri="{FF2B5EF4-FFF2-40B4-BE49-F238E27FC236}">
                <a16:creationId xmlns:a16="http://schemas.microsoft.com/office/drawing/2014/main" id="{2610C767-D6A7-4C74-AF32-81CD2C64FD4E}"/>
              </a:ext>
            </a:extLst>
          </p:cNvPr>
          <p:cNvSpPr>
            <a:spLocks noGrp="1"/>
          </p:cNvSpPr>
          <p:nvPr>
            <p:ph type="title"/>
          </p:nvPr>
        </p:nvSpPr>
        <p:spPr/>
        <p:txBody>
          <a:bodyPr/>
          <a:lstStyle/>
          <a:p>
            <a:r>
              <a:rPr lang="fi-FI" dirty="0"/>
              <a:t>MĀCIET DROŠĪBAS PRASMES!</a:t>
            </a:r>
          </a:p>
        </p:txBody>
      </p:sp>
    </p:spTree>
    <p:extLst>
      <p:ext uri="{BB962C8B-B14F-4D97-AF65-F5344CB8AC3E}">
        <p14:creationId xmlns:p14="http://schemas.microsoft.com/office/powerpoint/2010/main" val="2205590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E72D-5B75-43D8-90CF-2DD540795B65}"/>
              </a:ext>
            </a:extLst>
          </p:cNvPr>
          <p:cNvSpPr>
            <a:spLocks noGrp="1"/>
          </p:cNvSpPr>
          <p:nvPr>
            <p:ph type="title"/>
          </p:nvPr>
        </p:nvSpPr>
        <p:spPr/>
        <p:txBody>
          <a:bodyPr>
            <a:normAutofit fontScale="90000"/>
          </a:bodyPr>
          <a:lstStyle/>
          <a:p>
            <a:pPr algn="ctr"/>
            <a:r>
              <a:rPr lang="fi-FI" sz="6000" dirty="0"/>
              <a:t>PALDIES!</a:t>
            </a:r>
            <a:br>
              <a:rPr lang="fi-FI" dirty="0"/>
            </a:br>
            <a:endParaRPr lang="fi-FI" dirty="0"/>
          </a:p>
        </p:txBody>
      </p:sp>
      <p:sp>
        <p:nvSpPr>
          <p:cNvPr id="3" name="Content Placeholder 2">
            <a:extLst>
              <a:ext uri="{FF2B5EF4-FFF2-40B4-BE49-F238E27FC236}">
                <a16:creationId xmlns:a16="http://schemas.microsoft.com/office/drawing/2014/main" id="{C1E22CFE-44FF-4416-811C-7DE71D6A19BF}"/>
              </a:ext>
            </a:extLst>
          </p:cNvPr>
          <p:cNvSpPr>
            <a:spLocks noGrp="1"/>
          </p:cNvSpPr>
          <p:nvPr>
            <p:ph idx="1"/>
          </p:nvPr>
        </p:nvSpPr>
        <p:spPr/>
        <p:txBody>
          <a:bodyPr/>
          <a:lstStyle/>
          <a:p>
            <a:pPr marL="0" indent="0">
              <a:buNone/>
            </a:pPr>
            <a:endParaRPr lang="fi-FI" dirty="0"/>
          </a:p>
        </p:txBody>
      </p:sp>
      <p:pic>
        <p:nvPicPr>
          <p:cNvPr id="4" name="Picture 3">
            <a:extLst>
              <a:ext uri="{FF2B5EF4-FFF2-40B4-BE49-F238E27FC236}">
                <a16:creationId xmlns:a16="http://schemas.microsoft.com/office/drawing/2014/main" id="{DA9A7B1A-B8FB-4BD1-85E0-D48E5D937BCB}"/>
              </a:ext>
            </a:extLst>
          </p:cNvPr>
          <p:cNvPicPr>
            <a:picLocks noChangeAspect="1"/>
          </p:cNvPicPr>
          <p:nvPr/>
        </p:nvPicPr>
        <p:blipFill>
          <a:blip r:embed="rId2"/>
          <a:stretch>
            <a:fillRect/>
          </a:stretch>
        </p:blipFill>
        <p:spPr>
          <a:xfrm>
            <a:off x="4535288" y="2248812"/>
            <a:ext cx="3121423" cy="3139712"/>
          </a:xfrm>
          <a:prstGeom prst="rect">
            <a:avLst/>
          </a:prstGeom>
        </p:spPr>
      </p:pic>
    </p:spTree>
    <p:extLst>
      <p:ext uri="{BB962C8B-B14F-4D97-AF65-F5344CB8AC3E}">
        <p14:creationId xmlns:p14="http://schemas.microsoft.com/office/powerpoint/2010/main" val="1511405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EAD2FB-49CA-492C-BD1F-2688EFD03AED}"/>
              </a:ext>
            </a:extLst>
          </p:cNvPr>
          <p:cNvSpPr>
            <a:spLocks noGrp="1"/>
          </p:cNvSpPr>
          <p:nvPr>
            <p:ph idx="1"/>
          </p:nvPr>
        </p:nvSpPr>
        <p:spPr/>
        <p:txBody>
          <a:bodyPr/>
          <a:lstStyle/>
          <a:p>
            <a:pPr marL="0" indent="0">
              <a:buNone/>
            </a:pPr>
            <a:r>
              <a:rPr lang="fi-FI" sz="1100" dirty="0"/>
              <a:t>Raisa </a:t>
            </a:r>
            <a:r>
              <a:rPr lang="fi-FI" sz="1100" dirty="0" err="1"/>
              <a:t>Cacciatore</a:t>
            </a:r>
            <a:r>
              <a:rPr lang="fi-FI" sz="1100" dirty="0"/>
              <a:t>, </a:t>
            </a:r>
            <a:r>
              <a:rPr lang="fi-FI" sz="1100" dirty="0" err="1"/>
              <a:t>expert</a:t>
            </a:r>
            <a:r>
              <a:rPr lang="fi-FI" sz="1100" dirty="0"/>
              <a:t> </a:t>
            </a:r>
            <a:r>
              <a:rPr lang="fi-FI" sz="1100" dirty="0" err="1"/>
              <a:t>doctor</a:t>
            </a:r>
            <a:r>
              <a:rPr lang="fi-FI" sz="1100" dirty="0"/>
              <a:t>, </a:t>
            </a:r>
            <a:r>
              <a:rPr lang="fi-FI" sz="1100" dirty="0" err="1"/>
              <a:t>child</a:t>
            </a:r>
            <a:r>
              <a:rPr lang="fi-FI" sz="1100" dirty="0"/>
              <a:t> </a:t>
            </a:r>
            <a:r>
              <a:rPr lang="fi-FI" sz="1100" dirty="0" err="1"/>
              <a:t>psychiatrist</a:t>
            </a:r>
            <a:r>
              <a:rPr lang="fi-FI" sz="1100" dirty="0"/>
              <a:t>, </a:t>
            </a:r>
            <a:r>
              <a:rPr lang="fi-FI" sz="1100" dirty="0" err="1"/>
              <a:t>youth</a:t>
            </a:r>
            <a:r>
              <a:rPr lang="fi-FI" sz="1100" dirty="0"/>
              <a:t>, non-fiction </a:t>
            </a:r>
            <a:r>
              <a:rPr lang="fi-FI" sz="1100" dirty="0" err="1"/>
              <a:t>author</a:t>
            </a:r>
            <a:r>
              <a:rPr lang="fi-FI" sz="1100" dirty="0"/>
              <a:t> </a:t>
            </a:r>
          </a:p>
          <a:p>
            <a:pPr marL="0" indent="0">
              <a:buNone/>
            </a:pPr>
            <a:r>
              <a:rPr lang="fi-FI" sz="1100" dirty="0"/>
              <a:t>Erja Korteniemi-Poikela, non-fiction </a:t>
            </a:r>
            <a:r>
              <a:rPr lang="fi-FI" sz="1100" dirty="0" err="1"/>
              <a:t>author</a:t>
            </a:r>
            <a:r>
              <a:rPr lang="fi-FI" sz="1100" dirty="0"/>
              <a:t>, </a:t>
            </a:r>
            <a:r>
              <a:rPr lang="fi-FI" sz="1100" dirty="0" err="1"/>
              <a:t>midwife</a:t>
            </a:r>
            <a:r>
              <a:rPr lang="fi-FI" sz="1100" dirty="0"/>
              <a:t>/</a:t>
            </a:r>
            <a:r>
              <a:rPr lang="fi-FI" sz="1100" dirty="0" err="1"/>
              <a:t>nurse</a:t>
            </a:r>
            <a:r>
              <a:rPr lang="fi-FI" sz="1100" dirty="0"/>
              <a:t>, and </a:t>
            </a:r>
            <a:r>
              <a:rPr lang="fi-FI" sz="1100" dirty="0" err="1"/>
              <a:t>clinical</a:t>
            </a:r>
            <a:r>
              <a:rPr lang="fi-FI" sz="1100" dirty="0"/>
              <a:t> </a:t>
            </a:r>
            <a:r>
              <a:rPr lang="fi-FI" sz="1100" dirty="0" err="1"/>
              <a:t>sexologist</a:t>
            </a:r>
            <a:r>
              <a:rPr lang="fi-FI" sz="1100" dirty="0"/>
              <a:t> </a:t>
            </a:r>
          </a:p>
          <a:p>
            <a:pPr marL="0" indent="0">
              <a:buNone/>
            </a:pPr>
            <a:endParaRPr lang="fi-FI" sz="1100" dirty="0"/>
          </a:p>
          <a:p>
            <a:pPr marL="0" indent="0">
              <a:buNone/>
            </a:pPr>
            <a:r>
              <a:rPr lang="fi-FI" sz="1100" dirty="0"/>
              <a:t>REFERENCES</a:t>
            </a:r>
          </a:p>
          <a:p>
            <a:r>
              <a:rPr lang="fi-FI" sz="1100" dirty="0" err="1"/>
              <a:t>Cacciatore</a:t>
            </a:r>
            <a:r>
              <a:rPr lang="fi-FI" sz="1100" dirty="0"/>
              <a:t> &amp; Korteniemi-Poikela (2019). Rakkaus, Ilo, Rohkeus: Seksuaalisuuden portaat. Minerva. https://www.ahlbackagency.com/book/love-joy-courage/?bookId=109 </a:t>
            </a:r>
            <a:endParaRPr lang="en-US" sz="1100" dirty="0"/>
          </a:p>
          <a:p>
            <a:r>
              <a:rPr lang="en-US" sz="1100" dirty="0"/>
              <a:t>Cacciatore, R., </a:t>
            </a:r>
            <a:r>
              <a:rPr lang="en-US" sz="1100" dirty="0" err="1"/>
              <a:t>Korteniemi-Poikela</a:t>
            </a:r>
            <a:r>
              <a:rPr lang="en-US" sz="1100" dirty="0"/>
              <a:t>, E., &amp; </a:t>
            </a:r>
            <a:r>
              <a:rPr lang="en-US" sz="1100" dirty="0" err="1"/>
              <a:t>Kaltiala</a:t>
            </a:r>
            <a:r>
              <a:rPr lang="en-US" sz="1100" dirty="0"/>
              <a:t>, R. (2019). The Steps of Sexuality—a Developmental, Emotion-Focused, Child-Centered Model of Sexual Development and Sexuality Education from Birth to Adulthood. International Journal of Sexual Health 31 (3): 319-338. </a:t>
            </a:r>
            <a:r>
              <a:rPr lang="en-US" sz="1100" u="sng" dirty="0"/>
              <a:t>https://doi.org/10.1080/19317611. 2019.1645783 </a:t>
            </a:r>
            <a:endParaRPr lang="en-US" sz="1100" dirty="0"/>
          </a:p>
          <a:p>
            <a:r>
              <a:rPr lang="fi-FI" sz="1100" dirty="0" err="1"/>
              <a:t>Cacciatore</a:t>
            </a:r>
            <a:r>
              <a:rPr lang="fi-FI" sz="1100" dirty="0"/>
              <a:t>, R., K. Porras, &amp; M. </a:t>
            </a:r>
            <a:r>
              <a:rPr lang="fi-FI" sz="1100" dirty="0" err="1"/>
              <a:t>Kalland</a:t>
            </a:r>
            <a:r>
              <a:rPr lang="fi-FI" sz="1100" dirty="0"/>
              <a:t>. (Valtioneuvosto 2020). </a:t>
            </a:r>
            <a:r>
              <a:rPr lang="fi-FI" sz="1100" dirty="0" err="1"/>
              <a:t>Safe</a:t>
            </a:r>
            <a:r>
              <a:rPr lang="fi-FI" sz="1100" dirty="0"/>
              <a:t> </a:t>
            </a:r>
            <a:r>
              <a:rPr lang="fi-FI" sz="1100" dirty="0" err="1"/>
              <a:t>Body-Emotion</a:t>
            </a:r>
            <a:r>
              <a:rPr lang="fi-FI" sz="1100" dirty="0"/>
              <a:t> </a:t>
            </a:r>
            <a:r>
              <a:rPr lang="fi-FI" sz="1100" dirty="0" err="1"/>
              <a:t>Education</a:t>
            </a:r>
            <a:r>
              <a:rPr lang="fi-FI" sz="1100" dirty="0"/>
              <a:t> and </a:t>
            </a:r>
            <a:r>
              <a:rPr lang="fi-FI" sz="1100" dirty="0" err="1"/>
              <a:t>Sexuality</a:t>
            </a:r>
            <a:r>
              <a:rPr lang="fi-FI" sz="1100" dirty="0"/>
              <a:t> </a:t>
            </a:r>
            <a:r>
              <a:rPr lang="fi-FI" sz="1100" dirty="0" err="1"/>
              <a:t>Education</a:t>
            </a:r>
            <a:r>
              <a:rPr lang="fi-FI" sz="1100" dirty="0"/>
              <a:t>. In Non-</a:t>
            </a:r>
            <a:r>
              <a:rPr lang="fi-FI" sz="1100" dirty="0" err="1"/>
              <a:t>Violent</a:t>
            </a:r>
            <a:r>
              <a:rPr lang="fi-FI" sz="1100" dirty="0"/>
              <a:t> </a:t>
            </a:r>
            <a:r>
              <a:rPr lang="fi-FI" sz="1100" dirty="0" err="1"/>
              <a:t>Childhoods</a:t>
            </a:r>
            <a:r>
              <a:rPr lang="fi-FI" sz="1100" dirty="0"/>
              <a:t> – Action Plan for </a:t>
            </a:r>
            <a:r>
              <a:rPr lang="fi-FI" sz="1100" dirty="0" err="1"/>
              <a:t>the</a:t>
            </a:r>
            <a:r>
              <a:rPr lang="fi-FI" sz="1100" dirty="0"/>
              <a:t> Prevention of </a:t>
            </a:r>
            <a:r>
              <a:rPr lang="fi-FI" sz="1100" dirty="0" err="1"/>
              <a:t>Violence</a:t>
            </a:r>
            <a:r>
              <a:rPr lang="fi-FI" sz="1100" dirty="0"/>
              <a:t> </a:t>
            </a:r>
            <a:r>
              <a:rPr lang="fi-FI" sz="1100" dirty="0" err="1"/>
              <a:t>against</a:t>
            </a:r>
            <a:r>
              <a:rPr lang="fi-FI" sz="1100" dirty="0"/>
              <a:t> </a:t>
            </a:r>
            <a:r>
              <a:rPr lang="fi-FI" sz="1100" dirty="0" err="1"/>
              <a:t>Children</a:t>
            </a:r>
            <a:r>
              <a:rPr lang="fi-FI" sz="1100" dirty="0"/>
              <a:t> 2020–2025, </a:t>
            </a:r>
            <a:r>
              <a:rPr lang="fi-FI" sz="1100" dirty="0" err="1"/>
              <a:t>edited</a:t>
            </a:r>
            <a:r>
              <a:rPr lang="fi-FI" sz="1100" dirty="0"/>
              <a:t> </a:t>
            </a:r>
            <a:r>
              <a:rPr lang="fi-FI" sz="1100" dirty="0" err="1"/>
              <a:t>by</a:t>
            </a:r>
            <a:r>
              <a:rPr lang="fi-FI" sz="1100" dirty="0"/>
              <a:t> Korpilahti, U., Kettunen, H., Nuotio, E., Jokela, S., VM., Nummi, and P. </a:t>
            </a:r>
            <a:r>
              <a:rPr lang="fi-FI" sz="1100" dirty="0" err="1"/>
              <a:t>Lillsunde</a:t>
            </a:r>
            <a:r>
              <a:rPr lang="fi-FI" sz="1100" dirty="0"/>
              <a:t>, 176-190. </a:t>
            </a:r>
            <a:r>
              <a:rPr lang="fi-FI" sz="1100" u="sng" dirty="0"/>
              <a:t>http://urn.fi/URN:ISBN:978-952-00-4123-6 </a:t>
            </a:r>
            <a:endParaRPr lang="fi-FI" sz="1100" dirty="0"/>
          </a:p>
          <a:p>
            <a:r>
              <a:rPr lang="en-US" sz="1100" dirty="0"/>
              <a:t>Goldfarb, E. &amp; Lieberman, L. (2021). Review article: Three Decades of Research: The Case for Comprehensive Sex Education. Journal of Adolescent Health 68 (2021) 13-27. </a:t>
            </a:r>
            <a:r>
              <a:rPr lang="en-US" sz="1100" u="sng" dirty="0"/>
              <a:t>https://doi.org/10.1016/j.jadohealth.2020.07.036 </a:t>
            </a:r>
            <a:endParaRPr lang="en-US" sz="1100" dirty="0"/>
          </a:p>
          <a:p>
            <a:r>
              <a:rPr lang="en-US" sz="1100" dirty="0"/>
              <a:t>WHO Regional Office for Europe and </a:t>
            </a:r>
            <a:r>
              <a:rPr lang="en-US" sz="1100" dirty="0" err="1"/>
              <a:t>BZgA</a:t>
            </a:r>
            <a:r>
              <a:rPr lang="en-US" sz="1100" dirty="0"/>
              <a:t>. (2010). Standards for Sexuality Education in Europe: A Framework for Policy Makers, Educational and Health Authorities and Specialists. Cologne: </a:t>
            </a:r>
            <a:r>
              <a:rPr lang="en-US" sz="1100" dirty="0" err="1"/>
              <a:t>BZgA</a:t>
            </a:r>
            <a:r>
              <a:rPr lang="en-US" sz="1100" dirty="0"/>
              <a:t>. </a:t>
            </a:r>
            <a:r>
              <a:rPr lang="en-US" sz="1100" u="sng" dirty="0"/>
              <a:t>https://www.bzga-whocc.de/en/publications/standards-in-sexuality-education/ </a:t>
            </a:r>
            <a:endParaRPr lang="en-US" sz="1100" dirty="0"/>
          </a:p>
          <a:p>
            <a:r>
              <a:rPr lang="en-US" sz="1100" dirty="0"/>
              <a:t>UNESCO. International technical guidance on sexuality education: an evidence-informed approach. Revised ed. (2018). </a:t>
            </a:r>
            <a:r>
              <a:rPr lang="en-US" sz="1100" u="sng" dirty="0"/>
              <a:t>https://unesdoc.unesco.org/ ark:/48223/pf0000260770 </a:t>
            </a:r>
            <a:endParaRPr lang="fi-FI" sz="1100" dirty="0"/>
          </a:p>
          <a:p>
            <a:endParaRPr lang="fi-FI" dirty="0"/>
          </a:p>
        </p:txBody>
      </p:sp>
      <p:sp>
        <p:nvSpPr>
          <p:cNvPr id="2" name="Title 1">
            <a:extLst>
              <a:ext uri="{FF2B5EF4-FFF2-40B4-BE49-F238E27FC236}">
                <a16:creationId xmlns:a16="http://schemas.microsoft.com/office/drawing/2014/main" id="{61BFF462-3457-42AE-9A44-67903C6FA471}"/>
              </a:ext>
            </a:extLst>
          </p:cNvPr>
          <p:cNvSpPr>
            <a:spLocks noGrp="1"/>
          </p:cNvSpPr>
          <p:nvPr>
            <p:ph type="title"/>
          </p:nvPr>
        </p:nvSpPr>
        <p:spPr/>
        <p:txBody>
          <a:bodyPr>
            <a:normAutofit/>
          </a:bodyPr>
          <a:lstStyle/>
          <a:p>
            <a:r>
              <a:rPr lang="en-US" dirty="0">
                <a:latin typeface="Barlow Semi Condensed" panose="00000506000000000000" pitchFamily="2" charset="0"/>
              </a:rPr>
              <a:t>MATERIĀLS IZSTRĀDĀTS SADARBĪBĀ AR TURKU UNIVERSITĀTI UN EKSPERTIEM:</a:t>
            </a:r>
            <a:endParaRPr lang="fi-FI" dirty="0"/>
          </a:p>
        </p:txBody>
      </p:sp>
    </p:spTree>
    <p:extLst>
      <p:ext uri="{BB962C8B-B14F-4D97-AF65-F5344CB8AC3E}">
        <p14:creationId xmlns:p14="http://schemas.microsoft.com/office/powerpoint/2010/main" val="1461321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4485A-C7AE-4F9B-84A8-F8A3DE3E1E86}"/>
              </a:ext>
            </a:extLst>
          </p:cNvPr>
          <p:cNvSpPr>
            <a:spLocks noGrp="1"/>
          </p:cNvSpPr>
          <p:nvPr>
            <p:ph idx="1"/>
          </p:nvPr>
        </p:nvSpPr>
        <p:spPr/>
        <p:txBody>
          <a:bodyPr/>
          <a:lstStyle/>
          <a:p>
            <a:pPr marL="0" indent="0" algn="ctr">
              <a:buNone/>
            </a:pPr>
            <a:r>
              <a:rPr lang="fi-FI" sz="9600" dirty="0"/>
              <a:t>1. grupa</a:t>
            </a:r>
          </a:p>
          <a:p>
            <a:pPr marL="0" indent="0" algn="ctr">
              <a:buNone/>
            </a:pPr>
            <a:r>
              <a:rPr lang="en-US" sz="2400" dirty="0">
                <a:solidFill>
                  <a:prstClr val="black">
                    <a:lumMod val="75000"/>
                    <a:lumOff val="25000"/>
                  </a:prstClr>
                </a:solidFill>
              </a:rPr>
              <a:t>Kā būt bērnam drošam pieaugušajam? </a:t>
            </a:r>
          </a:p>
          <a:p>
            <a:pPr marL="0" indent="0" algn="ctr">
              <a:buClrTx/>
              <a:buNone/>
              <a:defRPr/>
            </a:pPr>
            <a:r>
              <a:rPr lang="en-US" sz="2400" dirty="0">
                <a:solidFill>
                  <a:prstClr val="black">
                    <a:lumMod val="75000"/>
                    <a:lumOff val="25000"/>
                  </a:prstClr>
                </a:solidFill>
              </a:rPr>
              <a:t>Kā to nodot bērniem? </a:t>
            </a:r>
          </a:p>
          <a:p>
            <a:pPr marL="0" indent="0" algn="ctr">
              <a:buNone/>
            </a:pPr>
            <a:endParaRPr lang="fi-FI" sz="3600" dirty="0"/>
          </a:p>
        </p:txBody>
      </p:sp>
    </p:spTree>
    <p:extLst>
      <p:ext uri="{BB962C8B-B14F-4D97-AF65-F5344CB8AC3E}">
        <p14:creationId xmlns:p14="http://schemas.microsoft.com/office/powerpoint/2010/main" val="3449301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4485A-C7AE-4F9B-84A8-F8A3DE3E1E86}"/>
              </a:ext>
            </a:extLst>
          </p:cNvPr>
          <p:cNvSpPr>
            <a:spLocks noGrp="1"/>
          </p:cNvSpPr>
          <p:nvPr>
            <p:ph idx="1"/>
          </p:nvPr>
        </p:nvSpPr>
        <p:spPr/>
        <p:txBody>
          <a:bodyPr/>
          <a:lstStyle/>
          <a:p>
            <a:pPr marL="0" indent="0" algn="ctr">
              <a:buNone/>
            </a:pPr>
            <a:r>
              <a:rPr lang="fi-FI" sz="9600" dirty="0"/>
              <a:t>2. grupa </a:t>
            </a:r>
          </a:p>
          <a:p>
            <a:pPr marL="0" indent="0" algn="ctr">
              <a:buNone/>
            </a:pPr>
            <a:r>
              <a:rPr lang="lv-LV" sz="2400" dirty="0"/>
              <a:t>Kāda ir atšķirība starp labu un sliktu pieskārienu? </a:t>
            </a:r>
            <a:endParaRPr lang="en-US" sz="2400" dirty="0"/>
          </a:p>
          <a:p>
            <a:pPr marL="0" indent="0" algn="ctr">
              <a:buNone/>
            </a:pPr>
            <a:r>
              <a:rPr lang="lv-LV" sz="2400" dirty="0"/>
              <a:t>Kā to paskaidrot bērniem?</a:t>
            </a:r>
          </a:p>
          <a:p>
            <a:pPr marL="0" indent="0" algn="ctr">
              <a:buNone/>
            </a:pPr>
            <a:endParaRPr lang="fi-FI" sz="2400" dirty="0"/>
          </a:p>
        </p:txBody>
      </p:sp>
    </p:spTree>
    <p:extLst>
      <p:ext uri="{BB962C8B-B14F-4D97-AF65-F5344CB8AC3E}">
        <p14:creationId xmlns:p14="http://schemas.microsoft.com/office/powerpoint/2010/main" val="3906756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4485A-C7AE-4F9B-84A8-F8A3DE3E1E86}"/>
              </a:ext>
            </a:extLst>
          </p:cNvPr>
          <p:cNvSpPr>
            <a:spLocks noGrp="1"/>
          </p:cNvSpPr>
          <p:nvPr>
            <p:ph idx="1"/>
          </p:nvPr>
        </p:nvSpPr>
        <p:spPr/>
        <p:txBody>
          <a:bodyPr/>
          <a:lstStyle/>
          <a:p>
            <a:pPr marL="0" indent="0" algn="ctr">
              <a:buNone/>
            </a:pPr>
            <a:r>
              <a:rPr lang="fi-FI" sz="9600" dirty="0"/>
              <a:t>3. grupa</a:t>
            </a:r>
          </a:p>
          <a:p>
            <a:pPr marL="0" indent="0" algn="ctr">
              <a:buNone/>
            </a:pPr>
            <a:r>
              <a:rPr lang="en-US" sz="2400" dirty="0">
                <a:solidFill>
                  <a:prstClr val="black">
                    <a:lumMod val="75000"/>
                    <a:lumOff val="25000"/>
                  </a:prstClr>
                </a:solidFill>
              </a:rPr>
              <a:t>Kā mācīt bērniem </a:t>
            </a:r>
            <a:r>
              <a:rPr lang="en-US" sz="2400" dirty="0" err="1">
                <a:solidFill>
                  <a:prstClr val="black">
                    <a:lumMod val="75000"/>
                    <a:lumOff val="25000"/>
                  </a:prstClr>
                </a:solidFill>
              </a:rPr>
              <a:t>sargāt</a:t>
            </a:r>
            <a:r>
              <a:rPr lang="en-US" sz="2400" dirty="0">
                <a:solidFill>
                  <a:prstClr val="black">
                    <a:lumMod val="75000"/>
                    <a:lumOff val="25000"/>
                  </a:prstClr>
                </a:solidFill>
              </a:rPr>
              <a:t> un </a:t>
            </a:r>
            <a:r>
              <a:rPr lang="en-US" sz="2400" dirty="0" err="1">
                <a:solidFill>
                  <a:prstClr val="black">
                    <a:lumMod val="75000"/>
                    <a:lumOff val="25000"/>
                  </a:prstClr>
                </a:solidFill>
              </a:rPr>
              <a:t>rūpeties</a:t>
            </a:r>
            <a:r>
              <a:rPr lang="en-US" sz="2400" dirty="0">
                <a:solidFill>
                  <a:prstClr val="black">
                    <a:lumMod val="75000"/>
                    <a:lumOff val="25000"/>
                  </a:prstClr>
                </a:solidFill>
              </a:rPr>
              <a:t> par savu ķermeni?</a:t>
            </a:r>
          </a:p>
          <a:p>
            <a:pPr marL="0" indent="0" algn="ctr">
              <a:buNone/>
            </a:pPr>
            <a:endParaRPr lang="fi-FI" sz="2400" dirty="0"/>
          </a:p>
        </p:txBody>
      </p:sp>
    </p:spTree>
    <p:extLst>
      <p:ext uri="{BB962C8B-B14F-4D97-AF65-F5344CB8AC3E}">
        <p14:creationId xmlns:p14="http://schemas.microsoft.com/office/powerpoint/2010/main" val="703971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4485A-C7AE-4F9B-84A8-F8A3DE3E1E86}"/>
              </a:ext>
            </a:extLst>
          </p:cNvPr>
          <p:cNvSpPr>
            <a:spLocks noGrp="1"/>
          </p:cNvSpPr>
          <p:nvPr>
            <p:ph idx="1"/>
          </p:nvPr>
        </p:nvSpPr>
        <p:spPr/>
        <p:txBody>
          <a:bodyPr/>
          <a:lstStyle/>
          <a:p>
            <a:pPr marL="0" indent="0" algn="ctr">
              <a:buNone/>
            </a:pPr>
            <a:r>
              <a:rPr lang="fi-FI" sz="9600" dirty="0"/>
              <a:t>4. grupa</a:t>
            </a:r>
          </a:p>
          <a:p>
            <a:pPr marL="0" indent="0" algn="ctr">
              <a:buNone/>
            </a:pPr>
            <a:r>
              <a:rPr lang="en-US" sz="2400" dirty="0">
                <a:solidFill>
                  <a:prstClr val="black">
                    <a:lumMod val="75000"/>
                    <a:lumOff val="25000"/>
                  </a:prstClr>
                </a:solidFill>
              </a:rPr>
              <a:t>Kā un kāpēc mediji var mulsināt bērnu prātus?</a:t>
            </a:r>
          </a:p>
        </p:txBody>
      </p:sp>
    </p:spTree>
    <p:extLst>
      <p:ext uri="{BB962C8B-B14F-4D97-AF65-F5344CB8AC3E}">
        <p14:creationId xmlns:p14="http://schemas.microsoft.com/office/powerpoint/2010/main" val="1848370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4485A-C7AE-4F9B-84A8-F8A3DE3E1E86}"/>
              </a:ext>
            </a:extLst>
          </p:cNvPr>
          <p:cNvSpPr>
            <a:spLocks noGrp="1"/>
          </p:cNvSpPr>
          <p:nvPr>
            <p:ph idx="1"/>
          </p:nvPr>
        </p:nvSpPr>
        <p:spPr/>
        <p:txBody>
          <a:bodyPr/>
          <a:lstStyle/>
          <a:p>
            <a:pPr marL="0" indent="0" algn="ctr">
              <a:buNone/>
            </a:pPr>
            <a:r>
              <a:rPr lang="fi-FI" sz="9600" dirty="0"/>
              <a:t>5. grupa</a:t>
            </a:r>
          </a:p>
          <a:p>
            <a:pPr marL="0" indent="0" algn="ctr">
              <a:buNone/>
            </a:pPr>
            <a:r>
              <a:rPr lang="en-US" sz="2400" dirty="0">
                <a:solidFill>
                  <a:prstClr val="black">
                    <a:lumMod val="75000"/>
                    <a:lumOff val="25000"/>
                  </a:prstClr>
                </a:solidFill>
              </a:rPr>
              <a:t>Kā rīkoties, ja bērns atklāj informāciju par redzētu seksuālu saturu vai tiešsaistē piedzīvotu seksuālu uzmākšanos?</a:t>
            </a:r>
          </a:p>
          <a:p>
            <a:pPr marL="0" indent="0" algn="ctr">
              <a:buNone/>
            </a:pPr>
            <a:endParaRPr lang="fi-FI" sz="2400" dirty="0"/>
          </a:p>
        </p:txBody>
      </p:sp>
    </p:spTree>
    <p:extLst>
      <p:ext uri="{BB962C8B-B14F-4D97-AF65-F5344CB8AC3E}">
        <p14:creationId xmlns:p14="http://schemas.microsoft.com/office/powerpoint/2010/main" val="1308009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4485A-C7AE-4F9B-84A8-F8A3DE3E1E86}"/>
              </a:ext>
            </a:extLst>
          </p:cNvPr>
          <p:cNvSpPr>
            <a:spLocks noGrp="1"/>
          </p:cNvSpPr>
          <p:nvPr>
            <p:ph idx="1"/>
          </p:nvPr>
        </p:nvSpPr>
        <p:spPr/>
        <p:txBody>
          <a:bodyPr/>
          <a:lstStyle/>
          <a:p>
            <a:pPr marL="0" indent="0" algn="ctr">
              <a:buNone/>
            </a:pPr>
            <a:r>
              <a:rPr lang="fi-FI" sz="9600" dirty="0"/>
              <a:t>6. grupa</a:t>
            </a:r>
          </a:p>
          <a:p>
            <a:pPr marL="0" indent="0" algn="ctr">
              <a:buNone/>
            </a:pPr>
            <a:r>
              <a:rPr lang="en-US" sz="2400" dirty="0">
                <a:solidFill>
                  <a:prstClr val="black">
                    <a:lumMod val="75000"/>
                    <a:lumOff val="25000"/>
                  </a:prstClr>
                </a:solidFill>
              </a:rPr>
              <a:t>Kā veicināt, lai bērni droši runātu par pieredzētu seksuālu aizskaršanu?</a:t>
            </a:r>
          </a:p>
          <a:p>
            <a:pPr marL="0" indent="0" algn="ctr">
              <a:buNone/>
            </a:pPr>
            <a:endParaRPr lang="fi-FI" sz="2400" dirty="0"/>
          </a:p>
        </p:txBody>
      </p:sp>
    </p:spTree>
    <p:extLst>
      <p:ext uri="{BB962C8B-B14F-4D97-AF65-F5344CB8AC3E}">
        <p14:creationId xmlns:p14="http://schemas.microsoft.com/office/powerpoint/2010/main" val="1895643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4485A-C7AE-4F9B-84A8-F8A3DE3E1E86}"/>
              </a:ext>
            </a:extLst>
          </p:cNvPr>
          <p:cNvSpPr>
            <a:spLocks noGrp="1"/>
          </p:cNvSpPr>
          <p:nvPr>
            <p:ph idx="1"/>
          </p:nvPr>
        </p:nvSpPr>
        <p:spPr/>
        <p:txBody>
          <a:bodyPr/>
          <a:lstStyle/>
          <a:p>
            <a:pPr marL="0" indent="0" algn="ctr">
              <a:buNone/>
            </a:pPr>
            <a:r>
              <a:rPr lang="fi-FI" sz="9600" dirty="0"/>
              <a:t>7. grupa</a:t>
            </a:r>
          </a:p>
          <a:p>
            <a:pPr marL="0" indent="0" algn="ctr">
              <a:buNone/>
            </a:pPr>
            <a:r>
              <a:rPr lang="en-US" sz="2400" dirty="0">
                <a:solidFill>
                  <a:prstClr val="black">
                    <a:lumMod val="75000"/>
                    <a:lumOff val="25000"/>
                  </a:prstClr>
                </a:solidFill>
              </a:rPr>
              <a:t>Kā labas attiecības uzlabo bērna labbūtību? </a:t>
            </a:r>
          </a:p>
          <a:p>
            <a:pPr marL="0" indent="0" algn="ctr">
              <a:buNone/>
            </a:pPr>
            <a:endParaRPr lang="fi-FI" sz="2400" dirty="0"/>
          </a:p>
        </p:txBody>
      </p:sp>
    </p:spTree>
    <p:extLst>
      <p:ext uri="{BB962C8B-B14F-4D97-AF65-F5344CB8AC3E}">
        <p14:creationId xmlns:p14="http://schemas.microsoft.com/office/powerpoint/2010/main" val="463781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06F5-B773-44CF-93BB-35FF82FFD7D9}"/>
              </a:ext>
            </a:extLst>
          </p:cNvPr>
          <p:cNvSpPr>
            <a:spLocks noGrp="1"/>
          </p:cNvSpPr>
          <p:nvPr>
            <p:ph type="title"/>
          </p:nvPr>
        </p:nvSpPr>
        <p:spPr/>
        <p:txBody>
          <a:bodyPr/>
          <a:lstStyle/>
          <a:p>
            <a:r>
              <a:rPr lang="es-ES" dirty="0"/>
              <a:t>TĒMAS AKTUALITĀTE</a:t>
            </a:r>
            <a:endParaRPr lang="fi-FI" dirty="0"/>
          </a:p>
        </p:txBody>
      </p:sp>
      <p:sp>
        <p:nvSpPr>
          <p:cNvPr id="4" name="TextBox 3">
            <a:extLst>
              <a:ext uri="{FF2B5EF4-FFF2-40B4-BE49-F238E27FC236}">
                <a16:creationId xmlns:a16="http://schemas.microsoft.com/office/drawing/2014/main" id="{9CBDA58D-2FD9-4D55-8E72-22008B472A50}"/>
              </a:ext>
            </a:extLst>
          </p:cNvPr>
          <p:cNvSpPr txBox="1"/>
          <p:nvPr/>
        </p:nvSpPr>
        <p:spPr>
          <a:xfrm>
            <a:off x="4890914" y="1829535"/>
            <a:ext cx="6462886" cy="3785652"/>
          </a:xfrm>
          <a:prstGeom prst="rect">
            <a:avLst/>
          </a:prstGeom>
          <a:noFill/>
        </p:spPr>
        <p:txBody>
          <a:bodyPr wrap="square">
            <a:spAutoFit/>
          </a:bodyPr>
          <a:lstStyle/>
          <a:p>
            <a:pPr marL="342900" indent="-342900">
              <a:buFont typeface="Arial" panose="020B0604020202020204" pitchFamily="34" charset="0"/>
              <a:buChar char="•"/>
              <a:defRPr/>
            </a:pPr>
            <a:r>
              <a:rPr lang="lv-LV" sz="2000" dirty="0">
                <a:solidFill>
                  <a:prstClr val="black">
                    <a:lumMod val="75000"/>
                    <a:lumOff val="25000"/>
                  </a:prstClr>
                </a:solidFill>
                <a:latin typeface="Calibri" panose="020F0502020204030204" pitchFamily="34" charset="0"/>
                <a:ea typeface="+mn-ea"/>
                <a:cs typeface="Calibri" panose="020F0502020204030204" pitchFamily="34" charset="0"/>
              </a:rPr>
              <a:t>Seksuāla</a:t>
            </a:r>
            <a:r>
              <a:rPr lang="en-US" sz="2000" dirty="0">
                <a:solidFill>
                  <a:prstClr val="black">
                    <a:lumMod val="75000"/>
                    <a:lumOff val="25000"/>
                  </a:prstClr>
                </a:solidFill>
                <a:latin typeface="Calibri" panose="020F0502020204030204" pitchFamily="34" charset="0"/>
                <a:ea typeface="+mn-ea"/>
                <a:cs typeface="Calibri" panose="020F0502020204030204" pitchFamily="34" charset="0"/>
              </a:rPr>
              <a:t> aizskaršana un </a:t>
            </a:r>
            <a:r>
              <a:rPr lang="lv-LV" sz="2000" dirty="0">
                <a:solidFill>
                  <a:prstClr val="black">
                    <a:lumMod val="75000"/>
                    <a:lumOff val="25000"/>
                  </a:prstClr>
                </a:solidFill>
                <a:latin typeface="Calibri" panose="020F0502020204030204" pitchFamily="34" charset="0"/>
                <a:ea typeface="+mn-ea"/>
                <a:cs typeface="Calibri" panose="020F0502020204030204" pitchFamily="34" charset="0"/>
              </a:rPr>
              <a:t>seksuāla</a:t>
            </a:r>
            <a:r>
              <a:rPr lang="en-US" sz="2000" dirty="0">
                <a:solidFill>
                  <a:prstClr val="black">
                    <a:lumMod val="75000"/>
                    <a:lumOff val="25000"/>
                  </a:prstClr>
                </a:solidFill>
                <a:latin typeface="Calibri" panose="020F0502020204030204" pitchFamily="34" charset="0"/>
                <a:ea typeface="+mn-ea"/>
                <a:cs typeface="Calibri" panose="020F0502020204030204" pitchFamily="34" charset="0"/>
              </a:rPr>
              <a:t> vardarbība kļūst arvien izpaltītāka</a:t>
            </a:r>
          </a:p>
          <a:p>
            <a:pPr marL="342900" indent="-342900">
              <a:buFont typeface="Arial" panose="020B0604020202020204" pitchFamily="34" charset="0"/>
              <a:buChar char="•"/>
              <a:defRPr/>
            </a:pPr>
            <a:r>
              <a:rPr lang="en-US" sz="2000" dirty="0">
                <a:solidFill>
                  <a:prstClr val="black">
                    <a:lumMod val="75000"/>
                    <a:lumOff val="25000"/>
                  </a:prstClr>
                </a:solidFill>
                <a:latin typeface="Calibri" panose="020F0502020204030204" pitchFamily="34" charset="0"/>
                <a:ea typeface="+mn-ea"/>
                <a:cs typeface="Calibri" panose="020F0502020204030204" pitchFamily="34" charset="0"/>
              </a:rPr>
              <a:t>Bērniem nepieciešama aizsardzība</a:t>
            </a:r>
          </a:p>
          <a:p>
            <a:pPr marL="342900" indent="-342900">
              <a:buFont typeface="Arial" panose="020B0604020202020204" pitchFamily="34" charset="0"/>
              <a:buChar char="•"/>
              <a:defRPr/>
            </a:pPr>
            <a:r>
              <a:rPr lang="en-US" sz="2000" dirty="0">
                <a:solidFill>
                  <a:prstClr val="black">
                    <a:lumMod val="75000"/>
                    <a:lumOff val="25000"/>
                  </a:prstClr>
                </a:solidFill>
                <a:latin typeface="Calibri" panose="020F0502020204030204" pitchFamily="34" charset="0"/>
                <a:ea typeface="+mn-ea"/>
                <a:cs typeface="Calibri" panose="020F0502020204030204" pitchFamily="34" charset="0"/>
              </a:rPr>
              <a:t>Skolotājiem</a:t>
            </a:r>
            <a:r>
              <a:rPr lang="en-US" sz="2000" dirty="0">
                <a:solidFill>
                  <a:prstClr val="black">
                    <a:lumMod val="75000"/>
                    <a:lumOff val="25000"/>
                  </a:prstClr>
                </a:solidFill>
                <a:latin typeface="Calibri" panose="020F0502020204030204" pitchFamily="34" charset="0"/>
                <a:cs typeface="Calibri" panose="020F0502020204030204" pitchFamily="34" charset="0"/>
              </a:rPr>
              <a:t> n</a:t>
            </a:r>
            <a:r>
              <a:rPr lang="lv-LV" sz="2000" dirty="0">
                <a:solidFill>
                  <a:prstClr val="black">
                    <a:lumMod val="75000"/>
                    <a:lumOff val="25000"/>
                  </a:prstClr>
                </a:solidFill>
                <a:latin typeface="Calibri" panose="020F0502020204030204" pitchFamily="34" charset="0"/>
                <a:ea typeface="+mn-ea"/>
                <a:cs typeface="Calibri" panose="020F0502020204030204" pitchFamily="34" charset="0"/>
              </a:rPr>
              <a:t>epieciešam</a:t>
            </a:r>
            <a:r>
              <a:rPr lang="en-US" sz="2000" dirty="0">
                <a:solidFill>
                  <a:prstClr val="black">
                    <a:lumMod val="75000"/>
                    <a:lumOff val="25000"/>
                  </a:prstClr>
                </a:solidFill>
                <a:latin typeface="Calibri" panose="020F0502020204030204" pitchFamily="34" charset="0"/>
                <a:ea typeface="+mn-ea"/>
                <a:cs typeface="Calibri" panose="020F0502020204030204" pitchFamily="34" charset="0"/>
              </a:rPr>
              <a:t>as </a:t>
            </a:r>
            <a:r>
              <a:rPr lang="lv-LV" sz="2000" dirty="0">
                <a:solidFill>
                  <a:prstClr val="black">
                    <a:lumMod val="75000"/>
                    <a:lumOff val="25000"/>
                  </a:prstClr>
                </a:solidFill>
                <a:latin typeface="Calibri" panose="020F0502020204030204" pitchFamily="34" charset="0"/>
                <a:ea typeface="+mn-ea"/>
                <a:cs typeface="Calibri" panose="020F0502020204030204" pitchFamily="34" charset="0"/>
              </a:rPr>
              <a:t>zināšan</a:t>
            </a:r>
            <a:r>
              <a:rPr lang="en-US" sz="2000" dirty="0">
                <a:solidFill>
                  <a:prstClr val="black">
                    <a:lumMod val="75000"/>
                    <a:lumOff val="25000"/>
                  </a:prstClr>
                </a:solidFill>
                <a:latin typeface="Calibri" panose="020F0502020204030204" pitchFamily="34" charset="0"/>
                <a:ea typeface="+mn-ea"/>
                <a:cs typeface="Calibri" panose="020F0502020204030204" pitchFamily="34" charset="0"/>
              </a:rPr>
              <a:t>as</a:t>
            </a:r>
            <a:r>
              <a:rPr lang="lv-LV" sz="2000" dirty="0">
                <a:solidFill>
                  <a:prstClr val="black">
                    <a:lumMod val="75000"/>
                    <a:lumOff val="25000"/>
                  </a:prstClr>
                </a:solidFill>
                <a:latin typeface="Calibri" panose="020F0502020204030204" pitchFamily="34" charset="0"/>
                <a:ea typeface="+mn-ea"/>
                <a:cs typeface="Calibri" panose="020F0502020204030204" pitchFamily="34" charset="0"/>
              </a:rPr>
              <a:t> un instrumenti, lai pareizi reaģētu un sniegtu atbalstu bērniem</a:t>
            </a:r>
            <a:endParaRPr lang="en-US" sz="2000" dirty="0">
              <a:solidFill>
                <a:prstClr val="black">
                  <a:lumMod val="75000"/>
                  <a:lumOff val="25000"/>
                </a:prstClr>
              </a:solidFill>
              <a:latin typeface="Calibri" panose="020F0502020204030204" pitchFamily="34" charset="0"/>
              <a:ea typeface="+mn-ea"/>
              <a:cs typeface="Calibri" panose="020F0502020204030204" pitchFamily="34" charset="0"/>
            </a:endParaRPr>
          </a:p>
          <a:p>
            <a:pPr marL="342900" indent="-342900">
              <a:buFont typeface="Arial" panose="020B0604020202020204" pitchFamily="34" charset="0"/>
              <a:buChar char="•"/>
              <a:defRPr/>
            </a:pPr>
            <a:r>
              <a:rPr lang="lv-LV" sz="2000" dirty="0">
                <a:solidFill>
                  <a:prstClr val="black">
                    <a:lumMod val="75000"/>
                    <a:lumOff val="25000"/>
                  </a:prstClr>
                </a:solidFill>
                <a:latin typeface="Calibri" panose="020F0502020204030204" pitchFamily="34" charset="0"/>
                <a:ea typeface="+mn-ea"/>
                <a:cs typeface="Calibri" panose="020F0502020204030204" pitchFamily="34" charset="0"/>
              </a:rPr>
              <a:t>Ikgadējā KiVa aptaujā iekļauti jautājumi par seksuālu </a:t>
            </a:r>
            <a:r>
              <a:rPr lang="en-US" sz="2000" dirty="0">
                <a:solidFill>
                  <a:prstClr val="black">
                    <a:lumMod val="75000"/>
                    <a:lumOff val="25000"/>
                  </a:prstClr>
                </a:solidFill>
                <a:latin typeface="Calibri" panose="020F0502020204030204" pitchFamily="34" charset="0"/>
                <a:cs typeface="Calibri" panose="020F0502020204030204" pitchFamily="34" charset="0"/>
              </a:rPr>
              <a:t>uzmākšanos</a:t>
            </a:r>
            <a:endParaRPr lang="en-US" sz="2000" dirty="0">
              <a:solidFill>
                <a:prstClr val="black">
                  <a:lumMod val="75000"/>
                  <a:lumOff val="25000"/>
                </a:prstClr>
              </a:solidFill>
              <a:latin typeface="Calibri" panose="020F0502020204030204" pitchFamily="34" charset="0"/>
              <a:ea typeface="+mn-ea"/>
              <a:cs typeface="Calibri" panose="020F0502020204030204" pitchFamily="34" charset="0"/>
            </a:endParaRPr>
          </a:p>
          <a:p>
            <a:pPr marL="342900" indent="-342900">
              <a:buFont typeface="Arial" panose="020B0604020202020204" pitchFamily="34" charset="0"/>
              <a:buChar char="•"/>
              <a:defRPr/>
            </a:pPr>
            <a:r>
              <a:rPr lang="en-US" sz="2000" dirty="0">
                <a:solidFill>
                  <a:prstClr val="black">
                    <a:lumMod val="75000"/>
                    <a:lumOff val="25000"/>
                  </a:prstClr>
                </a:solidFill>
                <a:latin typeface="Calibri" panose="020F0502020204030204" pitchFamily="34" charset="0"/>
                <a:ea typeface="+mn-ea"/>
                <a:cs typeface="Calibri" panose="020F0502020204030204" pitchFamily="34" charset="0"/>
              </a:rPr>
              <a:t>Primārie</a:t>
            </a:r>
            <a:r>
              <a:rPr lang="lv-LV" sz="2000" dirty="0">
                <a:solidFill>
                  <a:prstClr val="black">
                    <a:lumMod val="75000"/>
                    <a:lumOff val="25000"/>
                  </a:prstClr>
                </a:solidFill>
                <a:latin typeface="Calibri" panose="020F0502020204030204" pitchFamily="34" charset="0"/>
                <a:ea typeface="+mn-ea"/>
                <a:cs typeface="Calibri" panose="020F0502020204030204" pitchFamily="34" charset="0"/>
              </a:rPr>
              <a:t> seksuālās izglītības izglītotāji ir vecāki vai</a:t>
            </a:r>
            <a:r>
              <a:rPr lang="en-US" sz="2000" dirty="0">
                <a:solidFill>
                  <a:prstClr val="black">
                    <a:lumMod val="75000"/>
                    <a:lumOff val="25000"/>
                  </a:prstClr>
                </a:solidFill>
                <a:latin typeface="Calibri" panose="020F0502020204030204" pitchFamily="34" charset="0"/>
                <a:cs typeface="Calibri" panose="020F0502020204030204" pitchFamily="34" charset="0"/>
              </a:rPr>
              <a:t> bērna</a:t>
            </a:r>
            <a:r>
              <a:rPr lang="lv-LV" sz="2000" dirty="0">
                <a:solidFill>
                  <a:prstClr val="black">
                    <a:lumMod val="75000"/>
                    <a:lumOff val="25000"/>
                  </a:prstClr>
                </a:solidFill>
                <a:latin typeface="Calibri" panose="020F0502020204030204" pitchFamily="34" charset="0"/>
                <a:ea typeface="+mn-ea"/>
                <a:cs typeface="Calibri" panose="020F0502020204030204" pitchFamily="34" charset="0"/>
              </a:rPr>
              <a:t> likumiskie </a:t>
            </a:r>
            <a:r>
              <a:rPr lang="en-US" sz="2000" dirty="0">
                <a:solidFill>
                  <a:prstClr val="black">
                    <a:lumMod val="75000"/>
                    <a:lumOff val="25000"/>
                  </a:prstClr>
                </a:solidFill>
                <a:latin typeface="Calibri" panose="020F0502020204030204" pitchFamily="34" charset="0"/>
                <a:ea typeface="+mn-ea"/>
                <a:cs typeface="Calibri" panose="020F0502020204030204" pitchFamily="34" charset="0"/>
              </a:rPr>
              <a:t>pārstāvji</a:t>
            </a:r>
            <a:r>
              <a:rPr lang="lv-LV" sz="2000" dirty="0">
                <a:solidFill>
                  <a:prstClr val="black">
                    <a:lumMod val="75000"/>
                    <a:lumOff val="25000"/>
                  </a:prstClr>
                </a:solidFill>
                <a:latin typeface="Calibri" panose="020F0502020204030204" pitchFamily="34" charset="0"/>
                <a:ea typeface="+mn-ea"/>
                <a:cs typeface="Calibri" panose="020F0502020204030204" pitchFamily="34" charset="0"/>
              </a:rPr>
              <a:t>, tomēr skolām jāspēj sniegt atbalstu šajā </a:t>
            </a:r>
            <a:r>
              <a:rPr lang="en-US" sz="2000" dirty="0">
                <a:solidFill>
                  <a:prstClr val="black">
                    <a:lumMod val="75000"/>
                    <a:lumOff val="25000"/>
                  </a:prstClr>
                </a:solidFill>
                <a:latin typeface="Calibri" panose="020F0502020204030204" pitchFamily="34" charset="0"/>
                <a:cs typeface="Calibri" panose="020F0502020204030204" pitchFamily="34" charset="0"/>
              </a:rPr>
              <a:t>jomā</a:t>
            </a:r>
            <a:endParaRPr lang="en-US" sz="2000" dirty="0">
              <a:solidFill>
                <a:prstClr val="black">
                  <a:lumMod val="75000"/>
                  <a:lumOff val="25000"/>
                </a:prstClr>
              </a:solidFill>
              <a:latin typeface="Calibri" panose="020F0502020204030204" pitchFamily="34" charset="0"/>
              <a:ea typeface="+mn-ea"/>
              <a:cs typeface="Calibri" panose="020F0502020204030204" pitchFamily="34" charset="0"/>
            </a:endParaRPr>
          </a:p>
          <a:p>
            <a:pPr marL="342900" indent="-342900">
              <a:buFont typeface="Arial" panose="020B0604020202020204" pitchFamily="34" charset="0"/>
              <a:buChar char="•"/>
              <a:defRPr/>
            </a:pPr>
            <a:r>
              <a:rPr lang="en-US" sz="2000" dirty="0">
                <a:solidFill>
                  <a:prstClr val="black">
                    <a:lumMod val="75000"/>
                    <a:lumOff val="25000"/>
                  </a:prstClr>
                </a:solidFill>
                <a:latin typeface="Calibri" panose="020F0502020204030204" pitchFamily="34" charset="0"/>
                <a:ea typeface="+mn-ea"/>
                <a:cs typeface="Calibri" panose="020F0502020204030204" pitchFamily="34" charset="0"/>
              </a:rPr>
              <a:t>Skolas personālam jābūt gatavam risināt dažādas situācijas, kas saistītas ar seksuālu aizskaršanu un bulingu</a:t>
            </a:r>
          </a:p>
        </p:txBody>
      </p:sp>
      <p:pic>
        <p:nvPicPr>
          <p:cNvPr id="5" name="Picture 4">
            <a:extLst>
              <a:ext uri="{FF2B5EF4-FFF2-40B4-BE49-F238E27FC236}">
                <a16:creationId xmlns:a16="http://schemas.microsoft.com/office/drawing/2014/main" id="{A748BC85-577B-4B24-8D89-05972B341930}"/>
              </a:ext>
            </a:extLst>
          </p:cNvPr>
          <p:cNvPicPr>
            <a:picLocks noChangeAspect="1"/>
          </p:cNvPicPr>
          <p:nvPr/>
        </p:nvPicPr>
        <p:blipFill>
          <a:blip r:embed="rId3"/>
          <a:stretch>
            <a:fillRect/>
          </a:stretch>
        </p:blipFill>
        <p:spPr>
          <a:xfrm>
            <a:off x="695400" y="2172141"/>
            <a:ext cx="4042900" cy="2537504"/>
          </a:xfrm>
          <a:prstGeom prst="rect">
            <a:avLst/>
          </a:prstGeom>
        </p:spPr>
      </p:pic>
    </p:spTree>
    <p:extLst>
      <p:ext uri="{BB962C8B-B14F-4D97-AF65-F5344CB8AC3E}">
        <p14:creationId xmlns:p14="http://schemas.microsoft.com/office/powerpoint/2010/main" val="345788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4485A-C7AE-4F9B-84A8-F8A3DE3E1E86}"/>
              </a:ext>
            </a:extLst>
          </p:cNvPr>
          <p:cNvSpPr>
            <a:spLocks noGrp="1"/>
          </p:cNvSpPr>
          <p:nvPr>
            <p:ph idx="1"/>
          </p:nvPr>
        </p:nvSpPr>
        <p:spPr/>
        <p:txBody>
          <a:bodyPr/>
          <a:lstStyle/>
          <a:p>
            <a:pPr marL="0" indent="0" algn="ctr">
              <a:buNone/>
            </a:pPr>
            <a:r>
              <a:rPr lang="fi-FI" sz="9600" dirty="0"/>
              <a:t>8. grupa</a:t>
            </a:r>
          </a:p>
          <a:p>
            <a:pPr marL="0" indent="0" algn="ctr">
              <a:buNone/>
            </a:pPr>
            <a:r>
              <a:rPr lang="lv-LV" sz="2400" dirty="0">
                <a:solidFill>
                  <a:prstClr val="black">
                    <a:lumMod val="75000"/>
                    <a:lumOff val="25000"/>
                  </a:prstClr>
                </a:solidFill>
              </a:rPr>
              <a:t>Kādas fiziskas un psihiskas pārmaiņas notiek bērnos pubertātes laikā, un kādi riski šajā posmā var rasties?</a:t>
            </a:r>
            <a:endParaRPr lang="en-US" sz="2400" dirty="0">
              <a:solidFill>
                <a:prstClr val="black">
                  <a:lumMod val="75000"/>
                  <a:lumOff val="25000"/>
                </a:prstClr>
              </a:solidFill>
            </a:endParaRPr>
          </a:p>
          <a:p>
            <a:pPr marL="0" indent="0" algn="ctr">
              <a:buNone/>
            </a:pPr>
            <a:endParaRPr lang="fi-FI" sz="2400" dirty="0"/>
          </a:p>
        </p:txBody>
      </p:sp>
    </p:spTree>
    <p:extLst>
      <p:ext uri="{BB962C8B-B14F-4D97-AF65-F5344CB8AC3E}">
        <p14:creationId xmlns:p14="http://schemas.microsoft.com/office/powerpoint/2010/main" val="2172382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4485A-C7AE-4F9B-84A8-F8A3DE3E1E86}"/>
              </a:ext>
            </a:extLst>
          </p:cNvPr>
          <p:cNvSpPr>
            <a:spLocks noGrp="1"/>
          </p:cNvSpPr>
          <p:nvPr>
            <p:ph idx="1"/>
          </p:nvPr>
        </p:nvSpPr>
        <p:spPr/>
        <p:txBody>
          <a:bodyPr/>
          <a:lstStyle/>
          <a:p>
            <a:pPr marL="0" indent="0" algn="ctr">
              <a:buNone/>
            </a:pPr>
            <a:r>
              <a:rPr lang="fi-FI" sz="9600" dirty="0"/>
              <a:t>9. grupa</a:t>
            </a:r>
          </a:p>
          <a:p>
            <a:pPr marL="0" indent="0" algn="ctr">
              <a:buNone/>
            </a:pPr>
            <a:r>
              <a:rPr lang="lv-LV" sz="2400" dirty="0">
                <a:solidFill>
                  <a:prstClr val="black">
                    <a:lumMod val="75000"/>
                    <a:lumOff val="25000"/>
                  </a:prstClr>
                </a:solidFill>
              </a:rPr>
              <a:t>Pubertāte maina ne tikai ķermeni, bet arī prātu. Kādas iekšējas vai ārējas problēmas var rasties mainīgā prāta radīto neskaidrību dēļ?</a:t>
            </a:r>
          </a:p>
        </p:txBody>
      </p:sp>
    </p:spTree>
    <p:extLst>
      <p:ext uri="{BB962C8B-B14F-4D97-AF65-F5344CB8AC3E}">
        <p14:creationId xmlns:p14="http://schemas.microsoft.com/office/powerpoint/2010/main" val="1973870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4485A-C7AE-4F9B-84A8-F8A3DE3E1E86}"/>
              </a:ext>
            </a:extLst>
          </p:cNvPr>
          <p:cNvSpPr>
            <a:spLocks noGrp="1"/>
          </p:cNvSpPr>
          <p:nvPr>
            <p:ph idx="1"/>
          </p:nvPr>
        </p:nvSpPr>
        <p:spPr/>
        <p:txBody>
          <a:bodyPr/>
          <a:lstStyle/>
          <a:p>
            <a:pPr marL="0" indent="0" algn="ctr">
              <a:buNone/>
            </a:pPr>
            <a:r>
              <a:rPr lang="fi-FI" sz="9600" dirty="0"/>
              <a:t>10. grupa</a:t>
            </a:r>
          </a:p>
          <a:p>
            <a:pPr marL="0" indent="0" algn="ctr">
              <a:buNone/>
            </a:pPr>
            <a:r>
              <a:rPr lang="en-US" sz="2400" dirty="0">
                <a:solidFill>
                  <a:prstClr val="black">
                    <a:lumMod val="75000"/>
                    <a:lumOff val="25000"/>
                  </a:prstClr>
                </a:solidFill>
              </a:rPr>
              <a:t>Kā un ar kādām tēmām jāuzsāk bērnu drošības izglītība? </a:t>
            </a:r>
          </a:p>
          <a:p>
            <a:pPr marL="0" indent="0" algn="ctr">
              <a:buNone/>
            </a:pPr>
            <a:r>
              <a:rPr lang="en-US" sz="2400" dirty="0">
                <a:solidFill>
                  <a:prstClr val="black">
                    <a:lumMod val="75000"/>
                    <a:lumOff val="25000"/>
                  </a:prstClr>
                </a:solidFill>
              </a:rPr>
              <a:t>Kādas ir svarīgākās vadlīnijas?</a:t>
            </a:r>
          </a:p>
        </p:txBody>
      </p:sp>
    </p:spTree>
    <p:extLst>
      <p:ext uri="{BB962C8B-B14F-4D97-AF65-F5344CB8AC3E}">
        <p14:creationId xmlns:p14="http://schemas.microsoft.com/office/powerpoint/2010/main" val="1328107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B29D09-458C-40AB-8805-CDE66020AD39}"/>
              </a:ext>
            </a:extLst>
          </p:cNvPr>
          <p:cNvSpPr>
            <a:spLocks noGrp="1"/>
          </p:cNvSpPr>
          <p:nvPr>
            <p:ph idx="1"/>
          </p:nvPr>
        </p:nvSpPr>
        <p:spPr/>
        <p:txBody>
          <a:bodyPr>
            <a:normAutofit/>
          </a:bodyPr>
          <a:lstStyle/>
          <a:p>
            <a:pPr>
              <a:buClrTx/>
              <a:buFont typeface="Arial" panose="020B0604020202020204" pitchFamily="34" charset="0"/>
              <a:buChar char="•"/>
              <a:defRPr/>
            </a:pPr>
            <a:r>
              <a:rPr lang="lv-LV" dirty="0">
                <a:solidFill>
                  <a:prstClr val="black">
                    <a:lumMod val="75000"/>
                    <a:lumOff val="25000"/>
                  </a:prstClr>
                </a:solidFill>
              </a:rPr>
              <a:t>Bērniem ir nepieciešams saņemt uzticamu informāciju par drošību, ķermeni un tā attīstību, savām tiesībām un pašaizsardzības iespējām no drošiem avotiem</a:t>
            </a:r>
            <a:r>
              <a:rPr lang="en-US" dirty="0">
                <a:solidFill>
                  <a:prstClr val="black">
                    <a:lumMod val="75000"/>
                    <a:lumOff val="25000"/>
                  </a:prstClr>
                </a:solidFill>
              </a:rPr>
              <a:t> </a:t>
            </a:r>
            <a:r>
              <a:rPr lang="lv-LV" dirty="0">
                <a:solidFill>
                  <a:prstClr val="black">
                    <a:lumMod val="75000"/>
                    <a:lumOff val="25000"/>
                  </a:prstClr>
                </a:solidFill>
              </a:rPr>
              <a:t>skol</a:t>
            </a:r>
            <a:r>
              <a:rPr lang="en-US" dirty="0">
                <a:solidFill>
                  <a:prstClr val="black">
                    <a:lumMod val="75000"/>
                    <a:lumOff val="25000"/>
                  </a:prstClr>
                </a:solidFill>
              </a:rPr>
              <a:t>ā </a:t>
            </a:r>
            <a:r>
              <a:rPr lang="lv-LV" dirty="0">
                <a:solidFill>
                  <a:prstClr val="black">
                    <a:lumMod val="75000"/>
                    <a:lumOff val="25000"/>
                  </a:prstClr>
                </a:solidFill>
              </a:rPr>
              <a:t>vai māj</a:t>
            </a:r>
            <a:r>
              <a:rPr lang="en-US" dirty="0">
                <a:solidFill>
                  <a:prstClr val="black">
                    <a:lumMod val="75000"/>
                    <a:lumOff val="25000"/>
                  </a:prstClr>
                </a:solidFill>
              </a:rPr>
              <a:t>ā</a:t>
            </a:r>
            <a:r>
              <a:rPr lang="lv-LV" dirty="0">
                <a:solidFill>
                  <a:prstClr val="black">
                    <a:lumMod val="75000"/>
                    <a:lumOff val="25000"/>
                  </a:prstClr>
                </a:solidFill>
              </a:rPr>
              <a:t>s.</a:t>
            </a:r>
            <a:endParaRPr lang="en-US" dirty="0">
              <a:solidFill>
                <a:prstClr val="black">
                  <a:lumMod val="75000"/>
                  <a:lumOff val="25000"/>
                </a:prstClr>
              </a:solidFill>
            </a:endParaRPr>
          </a:p>
          <a:p>
            <a:pPr>
              <a:buClrTx/>
              <a:buFont typeface="Arial" panose="020B0604020202020204" pitchFamily="34" charset="0"/>
              <a:buChar char="•"/>
              <a:defRPr/>
            </a:pPr>
            <a:r>
              <a:rPr lang="en-US" dirty="0">
                <a:solidFill>
                  <a:prstClr val="black">
                    <a:lumMod val="75000"/>
                    <a:lumOff val="25000"/>
                  </a:prstClr>
                </a:solidFill>
              </a:rPr>
              <a:t>Medijos piedāvātās vērtības, zināšanas, attiecību paraugi un ieteikumi var būt bērniem bīstami.</a:t>
            </a:r>
          </a:p>
          <a:p>
            <a:pPr>
              <a:buClrTx/>
              <a:buFont typeface="Arial" panose="020B0604020202020204" pitchFamily="34" charset="0"/>
              <a:buChar char="•"/>
              <a:defRPr/>
            </a:pPr>
            <a:r>
              <a:rPr lang="lv-LV" dirty="0">
                <a:solidFill>
                  <a:prstClr val="black">
                    <a:lumMod val="75000"/>
                    <a:lumOff val="25000"/>
                  </a:prstClr>
                </a:solidFill>
              </a:rPr>
              <a:t>Gan medijos, gan reālajā dzīvē bērni bieži vien viegli pakļaujas ietekmei — viņus var pamudināt, izprovocēt vai piespiest darīt lietas, kas nav viņiem piemērotas.</a:t>
            </a:r>
            <a:endParaRPr lang="en-US" dirty="0">
              <a:solidFill>
                <a:prstClr val="black">
                  <a:lumMod val="75000"/>
                  <a:lumOff val="25000"/>
                </a:prstClr>
              </a:solidFill>
            </a:endParaRPr>
          </a:p>
          <a:p>
            <a:pPr>
              <a:buClrTx/>
              <a:buFont typeface="Arial" panose="020B0604020202020204" pitchFamily="34" charset="0"/>
              <a:buChar char="•"/>
              <a:defRPr/>
            </a:pPr>
            <a:r>
              <a:rPr lang="en-US" dirty="0">
                <a:solidFill>
                  <a:prstClr val="black">
                    <a:lumMod val="75000"/>
                    <a:lumOff val="25000"/>
                  </a:prstClr>
                </a:solidFill>
              </a:rPr>
              <a:t>Šādi notikumi bērniem var radīt trauksmi un emocionālu spriedzi.</a:t>
            </a:r>
            <a:endParaRPr lang="fi-FI" dirty="0"/>
          </a:p>
        </p:txBody>
      </p:sp>
      <p:sp>
        <p:nvSpPr>
          <p:cNvPr id="2" name="Title 1">
            <a:extLst>
              <a:ext uri="{FF2B5EF4-FFF2-40B4-BE49-F238E27FC236}">
                <a16:creationId xmlns:a16="http://schemas.microsoft.com/office/drawing/2014/main" id="{37F24690-7A66-4ED8-8338-0C9B12E86328}"/>
              </a:ext>
            </a:extLst>
          </p:cNvPr>
          <p:cNvSpPr>
            <a:spLocks noGrp="1"/>
          </p:cNvSpPr>
          <p:nvPr>
            <p:ph type="title"/>
          </p:nvPr>
        </p:nvSpPr>
        <p:spPr/>
        <p:txBody>
          <a:bodyPr/>
          <a:lstStyle/>
          <a:p>
            <a:r>
              <a:rPr lang="fi-FI" dirty="0"/>
              <a:t>PAR BĒRNU ATTĪSTĪBU</a:t>
            </a:r>
          </a:p>
        </p:txBody>
      </p:sp>
    </p:spTree>
    <p:extLst>
      <p:ext uri="{BB962C8B-B14F-4D97-AF65-F5344CB8AC3E}">
        <p14:creationId xmlns:p14="http://schemas.microsoft.com/office/powerpoint/2010/main" val="2981962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A42911-921C-20D3-3BE7-D25B49483B0A}"/>
              </a:ext>
            </a:extLst>
          </p:cNvPr>
          <p:cNvSpPr>
            <a:spLocks noGrp="1"/>
          </p:cNvSpPr>
          <p:nvPr>
            <p:ph idx="1"/>
          </p:nvPr>
        </p:nvSpPr>
        <p:spPr/>
        <p:txBody>
          <a:bodyPr>
            <a:normAutofit/>
          </a:bodyPr>
          <a:lstStyle/>
          <a:p>
            <a:r>
              <a:rPr lang="en-US" dirty="0"/>
              <a:t>Sāciet drošības izglītošanu ar pozitīvo: </a:t>
            </a:r>
          </a:p>
          <a:p>
            <a:r>
              <a:rPr lang="en-US" dirty="0"/>
              <a:t>bērnu augšana un attīstība</a:t>
            </a:r>
          </a:p>
          <a:p>
            <a:r>
              <a:rPr lang="en-US" dirty="0"/>
              <a:t>u</a:t>
            </a:r>
            <a:r>
              <a:rPr lang="lv-LV" dirty="0"/>
              <a:t>nikālie ķermeņi</a:t>
            </a:r>
          </a:p>
          <a:p>
            <a:r>
              <a:rPr lang="en-US" dirty="0"/>
              <a:t>attīstības individuālais temps</a:t>
            </a:r>
          </a:p>
          <a:p>
            <a:r>
              <a:rPr lang="en-US" dirty="0"/>
              <a:t>higēnas prasmes</a:t>
            </a:r>
          </a:p>
          <a:p>
            <a:r>
              <a:rPr lang="en-US" dirty="0"/>
              <a:t>prasme draudzēties</a:t>
            </a:r>
          </a:p>
          <a:p>
            <a:r>
              <a:rPr lang="en-US" dirty="0"/>
              <a:t>b</a:t>
            </a:r>
            <a:r>
              <a:rPr lang="lv-LV" dirty="0"/>
              <a:t>ērnu paš</a:t>
            </a:r>
            <a:r>
              <a:rPr lang="en-US" dirty="0"/>
              <a:t>pārliecinātības</a:t>
            </a:r>
            <a:r>
              <a:rPr lang="lv-LV" dirty="0"/>
              <a:t>, tiesību un </a:t>
            </a:r>
            <a:r>
              <a:rPr lang="en-US" dirty="0"/>
              <a:t>spēju</a:t>
            </a:r>
            <a:r>
              <a:rPr lang="lv-LV" dirty="0"/>
              <a:t> stiprināšana</a:t>
            </a:r>
          </a:p>
          <a:p>
            <a:r>
              <a:rPr lang="fr-FR" dirty="0"/>
              <a:t>cieņa pret savu ķermeni un rūpes par to</a:t>
            </a:r>
          </a:p>
          <a:p>
            <a:endParaRPr lang="en-US" dirty="0"/>
          </a:p>
        </p:txBody>
      </p:sp>
      <p:sp>
        <p:nvSpPr>
          <p:cNvPr id="3" name="Title 2">
            <a:extLst>
              <a:ext uri="{FF2B5EF4-FFF2-40B4-BE49-F238E27FC236}">
                <a16:creationId xmlns:a16="http://schemas.microsoft.com/office/drawing/2014/main" id="{F484F893-C211-B751-2940-BBFB90E2879E}"/>
              </a:ext>
            </a:extLst>
          </p:cNvPr>
          <p:cNvSpPr>
            <a:spLocks noGrp="1"/>
          </p:cNvSpPr>
          <p:nvPr>
            <p:ph type="title"/>
          </p:nvPr>
        </p:nvSpPr>
        <p:spPr/>
        <p:txBody>
          <a:bodyPr/>
          <a:lstStyle/>
          <a:p>
            <a:r>
              <a:rPr lang="en-US" dirty="0"/>
              <a:t>Norādījumi par bērnu drošības izglītošanu</a:t>
            </a:r>
          </a:p>
        </p:txBody>
      </p:sp>
    </p:spTree>
    <p:extLst>
      <p:ext uri="{BB962C8B-B14F-4D97-AF65-F5344CB8AC3E}">
        <p14:creationId xmlns:p14="http://schemas.microsoft.com/office/powerpoint/2010/main" val="2549262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ACD0E9-AE4A-4B1B-B351-9EFCA3400033}"/>
              </a:ext>
            </a:extLst>
          </p:cNvPr>
          <p:cNvSpPr>
            <a:spLocks noGrp="1"/>
          </p:cNvSpPr>
          <p:nvPr>
            <p:ph idx="1"/>
          </p:nvPr>
        </p:nvSpPr>
        <p:spPr/>
        <p:txBody>
          <a:bodyPr/>
          <a:lstStyle/>
          <a:p>
            <a:pPr>
              <a:buClrTx/>
              <a:buFont typeface="Arial" panose="020B0604020202020204" pitchFamily="34" charset="0"/>
              <a:buChar char="•"/>
              <a:defRPr/>
            </a:pPr>
            <a:r>
              <a:rPr lang="lv-LV" dirty="0">
                <a:solidFill>
                  <a:prstClr val="black">
                    <a:lumMod val="75000"/>
                    <a:lumOff val="25000"/>
                  </a:prstClr>
                </a:solidFill>
              </a:rPr>
              <a:t>Veselīgs ķermeņa pašvērtējums ir būtiska bērna pašapziņas sastāvdaļa.</a:t>
            </a:r>
            <a:endParaRPr lang="en-US" dirty="0">
              <a:solidFill>
                <a:prstClr val="black">
                  <a:lumMod val="75000"/>
                  <a:lumOff val="25000"/>
                </a:prstClr>
              </a:solidFill>
            </a:endParaRPr>
          </a:p>
          <a:p>
            <a:pPr>
              <a:buClrTx/>
              <a:buFont typeface="Arial" panose="020B0604020202020204" pitchFamily="34" charset="0"/>
              <a:buChar char="•"/>
              <a:defRPr/>
            </a:pPr>
            <a:r>
              <a:rPr lang="lv-LV" dirty="0">
                <a:solidFill>
                  <a:prstClr val="black">
                    <a:lumMod val="75000"/>
                    <a:lumOff val="25000"/>
                  </a:prstClr>
                </a:solidFill>
              </a:rPr>
              <a:t>Stāstiet bērniem, ka visas ķermeņa daļas ir</a:t>
            </a:r>
            <a:r>
              <a:rPr lang="en-US" dirty="0">
                <a:solidFill>
                  <a:prstClr val="black">
                    <a:lumMod val="75000"/>
                    <a:lumOff val="25000"/>
                  </a:prstClr>
                </a:solidFill>
              </a:rPr>
              <a:t> </a:t>
            </a:r>
            <a:r>
              <a:rPr lang="lv-LV" dirty="0">
                <a:solidFill>
                  <a:prstClr val="black">
                    <a:lumMod val="75000"/>
                    <a:lumOff val="25000"/>
                  </a:prstClr>
                </a:solidFill>
              </a:rPr>
              <a:t>vērtīgas un nozīmīgas.</a:t>
            </a:r>
            <a:endParaRPr lang="en-US" dirty="0">
              <a:solidFill>
                <a:prstClr val="black">
                  <a:lumMod val="75000"/>
                  <a:lumOff val="25000"/>
                </a:prstClr>
              </a:solidFill>
            </a:endParaRPr>
          </a:p>
          <a:p>
            <a:pPr>
              <a:buClrTx/>
              <a:buFont typeface="Arial" panose="020B0604020202020204" pitchFamily="34" charset="0"/>
              <a:buChar char="•"/>
              <a:defRPr/>
            </a:pPr>
            <a:r>
              <a:rPr lang="lv-LV" dirty="0">
                <a:solidFill>
                  <a:prstClr val="black">
                    <a:lumMod val="75000"/>
                    <a:lumOff val="25000"/>
                  </a:prstClr>
                </a:solidFill>
              </a:rPr>
              <a:t>Māciet bērniem ikdienā lietojamus vārdus ķermeņa</a:t>
            </a:r>
            <a:r>
              <a:rPr lang="en-US" dirty="0">
                <a:solidFill>
                  <a:prstClr val="black">
                    <a:lumMod val="75000"/>
                    <a:lumOff val="25000"/>
                  </a:prstClr>
                </a:solidFill>
              </a:rPr>
              <a:t> daļu</a:t>
            </a:r>
            <a:r>
              <a:rPr lang="lv-LV" dirty="0">
                <a:solidFill>
                  <a:prstClr val="black">
                    <a:lumMod val="75000"/>
                    <a:lumOff val="25000"/>
                  </a:prstClr>
                </a:solidFill>
              </a:rPr>
              <a:t> apzīmēšanai.</a:t>
            </a:r>
            <a:endParaRPr lang="en-US" dirty="0">
              <a:solidFill>
                <a:prstClr val="black">
                  <a:lumMod val="75000"/>
                  <a:lumOff val="25000"/>
                </a:prstClr>
              </a:solidFill>
            </a:endParaRPr>
          </a:p>
          <a:p>
            <a:pPr>
              <a:buClrTx/>
              <a:buFont typeface="Arial" panose="020B0604020202020204" pitchFamily="34" charset="0"/>
              <a:buChar char="•"/>
              <a:defRPr/>
            </a:pPr>
            <a:r>
              <a:rPr lang="en-US" dirty="0">
                <a:solidFill>
                  <a:prstClr val="black">
                    <a:lumMod val="75000"/>
                    <a:lumOff val="25000"/>
                  </a:prstClr>
                </a:solidFill>
              </a:rPr>
              <a:t>Ja bērniem nav piemērotu vārdu dzimumorgānu apzīmēšanai, var mācīt lietot latīniskos terminus, piemēram, vulva un dzimumloceklis.</a:t>
            </a:r>
          </a:p>
        </p:txBody>
      </p:sp>
      <p:sp>
        <p:nvSpPr>
          <p:cNvPr id="2" name="Title 1">
            <a:extLst>
              <a:ext uri="{FF2B5EF4-FFF2-40B4-BE49-F238E27FC236}">
                <a16:creationId xmlns:a16="http://schemas.microsoft.com/office/drawing/2014/main" id="{44F26BE5-7CE5-48D9-916F-7E21CE0827C7}"/>
              </a:ext>
            </a:extLst>
          </p:cNvPr>
          <p:cNvSpPr>
            <a:spLocks noGrp="1"/>
          </p:cNvSpPr>
          <p:nvPr>
            <p:ph type="title"/>
          </p:nvPr>
        </p:nvSpPr>
        <p:spPr/>
        <p:txBody>
          <a:bodyPr>
            <a:normAutofit/>
          </a:bodyPr>
          <a:lstStyle/>
          <a:p>
            <a:r>
              <a:rPr lang="en-US" sz="3200" dirty="0"/>
              <a:t>MĀCIET BĒRNIEM APZINĀTIES SAVA ĶERMEŅA VĒRTĪBU UN KĀ TO SARGĀT</a:t>
            </a:r>
            <a:endParaRPr lang="fi-FI" sz="3200" dirty="0"/>
          </a:p>
        </p:txBody>
      </p:sp>
    </p:spTree>
    <p:extLst>
      <p:ext uri="{BB962C8B-B14F-4D97-AF65-F5344CB8AC3E}">
        <p14:creationId xmlns:p14="http://schemas.microsoft.com/office/powerpoint/2010/main" val="1254390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6541EB-72E4-4DFD-955A-35DC51781D8D}"/>
              </a:ext>
            </a:extLst>
          </p:cNvPr>
          <p:cNvSpPr>
            <a:spLocks noGrp="1"/>
          </p:cNvSpPr>
          <p:nvPr>
            <p:ph idx="1"/>
          </p:nvPr>
        </p:nvSpPr>
        <p:spPr/>
        <p:txBody>
          <a:bodyPr/>
          <a:lstStyle/>
          <a:p>
            <a:pPr marL="0" indent="0">
              <a:buClrTx/>
              <a:buNone/>
              <a:defRPr/>
            </a:pPr>
            <a:r>
              <a:rPr lang="en-US" sz="2000" dirty="0">
                <a:solidFill>
                  <a:prstClr val="black">
                    <a:lumMod val="75000"/>
                    <a:lumOff val="25000"/>
                  </a:prstClr>
                </a:solidFill>
              </a:rPr>
              <a:t>Bērniem  jāmāca, ka…</a:t>
            </a:r>
          </a:p>
          <a:p>
            <a:pPr lvl="1">
              <a:buClrTx/>
              <a:buFont typeface="Arial" panose="020B0604020202020204" pitchFamily="34" charset="0"/>
              <a:buChar char="•"/>
              <a:defRPr/>
            </a:pPr>
            <a:r>
              <a:rPr lang="en-US" sz="2000" dirty="0">
                <a:solidFill>
                  <a:prstClr val="black">
                    <a:lumMod val="75000"/>
                    <a:lumOff val="25000"/>
                  </a:prstClr>
                </a:solidFill>
              </a:rPr>
              <a:t>k</a:t>
            </a:r>
            <a:r>
              <a:rPr lang="lv-LV" sz="2000" dirty="0">
                <a:solidFill>
                  <a:prstClr val="black">
                    <a:lumMod val="75000"/>
                    <a:lumOff val="25000"/>
                  </a:prstClr>
                </a:solidFill>
              </a:rPr>
              <a:t>atram cilvēkam ir savs individuāls un unikāls ķermenis</a:t>
            </a:r>
            <a:r>
              <a:rPr lang="en-US" sz="2000" dirty="0">
                <a:solidFill>
                  <a:prstClr val="black">
                    <a:lumMod val="75000"/>
                    <a:lumOff val="25000"/>
                  </a:prstClr>
                </a:solidFill>
              </a:rPr>
              <a:t>;</a:t>
            </a:r>
          </a:p>
          <a:p>
            <a:pPr lvl="1">
              <a:buClrTx/>
              <a:buFont typeface="Arial" panose="020B0604020202020204" pitchFamily="34" charset="0"/>
              <a:buChar char="•"/>
              <a:defRPr/>
            </a:pPr>
            <a:r>
              <a:rPr lang="en-US" sz="2000" dirty="0">
                <a:solidFill>
                  <a:prstClr val="black">
                    <a:lumMod val="75000"/>
                    <a:lumOff val="25000"/>
                  </a:prstClr>
                </a:solidFill>
              </a:rPr>
              <a:t>visu veidu ķermeņi ir vienlīdz vērtīgi;</a:t>
            </a:r>
          </a:p>
          <a:p>
            <a:pPr lvl="1">
              <a:buClrTx/>
              <a:buFont typeface="Arial" panose="020B0604020202020204" pitchFamily="34" charset="0"/>
              <a:buChar char="•"/>
              <a:defRPr/>
            </a:pPr>
            <a:r>
              <a:rPr lang="en-US" sz="2000" dirty="0">
                <a:solidFill>
                  <a:prstClr val="black">
                    <a:lumMod val="75000"/>
                    <a:lumOff val="25000"/>
                  </a:prstClr>
                </a:solidFill>
              </a:rPr>
              <a:t>nevienu nedrīkst aizskarts ar vārdiem vai darbiem viņa unikālā ķermeņa dēļ;</a:t>
            </a:r>
          </a:p>
          <a:p>
            <a:pPr lvl="1">
              <a:buClrTx/>
              <a:buFont typeface="Arial" panose="020B0604020202020204" pitchFamily="34" charset="0"/>
              <a:buChar char="•"/>
              <a:defRPr/>
            </a:pPr>
            <a:r>
              <a:rPr lang="en-US" sz="2000" dirty="0">
                <a:solidFill>
                  <a:prstClr val="black">
                    <a:lumMod val="75000"/>
                    <a:lumOff val="25000"/>
                  </a:prstClr>
                </a:solidFill>
              </a:rPr>
              <a:t>n</a:t>
            </a:r>
            <a:r>
              <a:rPr lang="lv-LV" sz="2000" dirty="0">
                <a:solidFill>
                  <a:prstClr val="black">
                    <a:lumMod val="75000"/>
                    <a:lumOff val="25000"/>
                  </a:prstClr>
                </a:solidFill>
              </a:rPr>
              <a:t>eviens nevar izvēlēties mainīt savu ķermeni, un ir labi, ka mēs visi esam </a:t>
            </a:r>
            <a:r>
              <a:rPr lang="en-US" sz="2000" dirty="0" err="1">
                <a:solidFill>
                  <a:prstClr val="black">
                    <a:lumMod val="75000"/>
                    <a:lumOff val="25000"/>
                  </a:prstClr>
                </a:solidFill>
              </a:rPr>
              <a:t>dažādi</a:t>
            </a:r>
            <a:r>
              <a:rPr lang="en-US" sz="2000" dirty="0">
                <a:solidFill>
                  <a:prstClr val="black">
                    <a:lumMod val="75000"/>
                    <a:lumOff val="25000"/>
                  </a:prstClr>
                </a:solidFill>
              </a:rPr>
              <a:t>;</a:t>
            </a:r>
          </a:p>
          <a:p>
            <a:pPr lvl="1">
              <a:buClrTx/>
              <a:buFont typeface="Arial" panose="020B0604020202020204" pitchFamily="34" charset="0"/>
              <a:buChar char="•"/>
              <a:defRPr/>
            </a:pPr>
            <a:r>
              <a:rPr lang="en-US" sz="2000" dirty="0">
                <a:solidFill>
                  <a:prstClr val="black">
                    <a:lumMod val="75000"/>
                    <a:lumOff val="25000"/>
                  </a:prstClr>
                </a:solidFill>
              </a:rPr>
              <a:t>katrs pats lemj par savu ķermeni;</a:t>
            </a:r>
          </a:p>
          <a:p>
            <a:pPr lvl="1">
              <a:buClrTx/>
              <a:buFont typeface="Arial" panose="020B0604020202020204" pitchFamily="34" charset="0"/>
              <a:buChar char="•"/>
              <a:defRPr/>
            </a:pPr>
            <a:r>
              <a:rPr lang="en-US" sz="2000" dirty="0">
                <a:solidFill>
                  <a:prstClr val="black">
                    <a:lumMod val="75000"/>
                    <a:lumOff val="25000"/>
                  </a:prstClr>
                </a:solidFill>
              </a:rPr>
              <a:t>ķ</a:t>
            </a:r>
            <a:r>
              <a:rPr lang="lv-LV" sz="2000" dirty="0">
                <a:solidFill>
                  <a:prstClr val="black">
                    <a:lumMod val="75000"/>
                    <a:lumOff val="25000"/>
                  </a:prstClr>
                </a:solidFill>
              </a:rPr>
              <a:t>ermeņa daļas, kuras sedz peldkostīms vai apakšveļa, ir bērna intīmās vietas</a:t>
            </a:r>
            <a:r>
              <a:rPr lang="en-US" sz="2000" dirty="0">
                <a:solidFill>
                  <a:prstClr val="black">
                    <a:lumMod val="75000"/>
                    <a:lumOff val="25000"/>
                  </a:prstClr>
                </a:solidFill>
              </a:rPr>
              <a:t>;</a:t>
            </a:r>
          </a:p>
          <a:p>
            <a:pPr lvl="1">
              <a:buClrTx/>
              <a:buFont typeface="Arial" panose="020B0604020202020204" pitchFamily="34" charset="0"/>
              <a:buChar char="•"/>
              <a:defRPr/>
            </a:pPr>
            <a:r>
              <a:rPr lang="en-US" sz="2000" dirty="0">
                <a:solidFill>
                  <a:prstClr val="black">
                    <a:lumMod val="75000"/>
                    <a:lumOff val="25000"/>
                  </a:prstClr>
                </a:solidFill>
              </a:rPr>
              <a:t>n</a:t>
            </a:r>
            <a:r>
              <a:rPr lang="lv-LV" sz="2000" dirty="0">
                <a:solidFill>
                  <a:prstClr val="black">
                    <a:lumMod val="75000"/>
                    <a:lumOff val="25000"/>
                  </a:prstClr>
                </a:solidFill>
              </a:rPr>
              <a:t>eviens nedrīkst skatīties, pieskarties vai fotografēt zem peldkostīma vai apakšveļas bez pamatota iemesla vai bērna piekrišanas (piemēram, ārsta gadījumā)</a:t>
            </a:r>
            <a:r>
              <a:rPr lang="en-US" sz="2000" dirty="0">
                <a:solidFill>
                  <a:prstClr val="black">
                    <a:lumMod val="75000"/>
                    <a:lumOff val="25000"/>
                  </a:prstClr>
                </a:solidFill>
              </a:rPr>
              <a:t>;</a:t>
            </a:r>
          </a:p>
          <a:p>
            <a:pPr lvl="1">
              <a:buClrTx/>
              <a:buFont typeface="Arial" panose="020B0604020202020204" pitchFamily="34" charset="0"/>
              <a:buChar char="•"/>
              <a:defRPr/>
            </a:pPr>
            <a:r>
              <a:rPr lang="en-US" sz="2000" dirty="0">
                <a:solidFill>
                  <a:prstClr val="black">
                    <a:lumMod val="75000"/>
                    <a:lumOff val="25000"/>
                  </a:prstClr>
                </a:solidFill>
              </a:rPr>
              <a:t>n</a:t>
            </a:r>
            <a:r>
              <a:rPr lang="lv-LV" sz="2000" dirty="0">
                <a:solidFill>
                  <a:prstClr val="black">
                    <a:lumMod val="75000"/>
                    <a:lumOff val="25000"/>
                  </a:prstClr>
                </a:solidFill>
              </a:rPr>
              <a:t>eviens nedrīkst uzņemt vai kopīgot</a:t>
            </a:r>
            <a:r>
              <a:rPr lang="en-US" sz="2000" dirty="0">
                <a:solidFill>
                  <a:prstClr val="black">
                    <a:lumMod val="75000"/>
                    <a:lumOff val="25000"/>
                  </a:prstClr>
                </a:solidFill>
              </a:rPr>
              <a:t> ar citiem</a:t>
            </a:r>
            <a:r>
              <a:rPr lang="lv-LV" sz="2000" dirty="0">
                <a:solidFill>
                  <a:prstClr val="black">
                    <a:lumMod val="75000"/>
                    <a:lumOff val="25000"/>
                  </a:prstClr>
                </a:solidFill>
              </a:rPr>
              <a:t> attēlus ar savām intīm</a:t>
            </a:r>
            <a:r>
              <a:rPr lang="en-US" sz="2000" dirty="0">
                <a:solidFill>
                  <a:prstClr val="black">
                    <a:lumMod val="75000"/>
                    <a:lumOff val="25000"/>
                  </a:prstClr>
                </a:solidFill>
              </a:rPr>
              <a:t>ajām</a:t>
            </a:r>
            <a:r>
              <a:rPr lang="lv-LV" sz="2000" dirty="0">
                <a:solidFill>
                  <a:prstClr val="black">
                    <a:lumMod val="75000"/>
                    <a:lumOff val="25000"/>
                  </a:prstClr>
                </a:solidFill>
              </a:rPr>
              <a:t> ķermeņa daļām</a:t>
            </a:r>
            <a:r>
              <a:rPr lang="en-US" sz="2000" dirty="0">
                <a:solidFill>
                  <a:prstClr val="black">
                    <a:lumMod val="75000"/>
                    <a:lumOff val="25000"/>
                  </a:prstClr>
                </a:solidFill>
              </a:rPr>
              <a:t>.</a:t>
            </a:r>
            <a:r>
              <a:rPr lang="lv-LV" sz="2000" dirty="0">
                <a:solidFill>
                  <a:prstClr val="black">
                    <a:lumMod val="75000"/>
                    <a:lumOff val="25000"/>
                  </a:prstClr>
                </a:solidFill>
              </a:rPr>
              <a:t> Tas nav pieņemami un nav atļauts.</a:t>
            </a:r>
            <a:endParaRPr lang="fi-FI" dirty="0"/>
          </a:p>
        </p:txBody>
      </p:sp>
      <p:sp>
        <p:nvSpPr>
          <p:cNvPr id="2" name="Title 1">
            <a:extLst>
              <a:ext uri="{FF2B5EF4-FFF2-40B4-BE49-F238E27FC236}">
                <a16:creationId xmlns:a16="http://schemas.microsoft.com/office/drawing/2014/main" id="{C5D67122-72EA-4F45-8A77-1147FF3A9125}"/>
              </a:ext>
            </a:extLst>
          </p:cNvPr>
          <p:cNvSpPr>
            <a:spLocks noGrp="1"/>
          </p:cNvSpPr>
          <p:nvPr>
            <p:ph type="title"/>
          </p:nvPr>
        </p:nvSpPr>
        <p:spPr/>
        <p:txBody>
          <a:bodyPr>
            <a:normAutofit/>
          </a:bodyPr>
          <a:lstStyle/>
          <a:p>
            <a:r>
              <a:rPr lang="fr-FR" sz="4800" baseline="30000" dirty="0"/>
              <a:t>KATRAM IR TIESĪBAS LEMT PAR SAVU ĶERMENI</a:t>
            </a:r>
            <a:endParaRPr lang="fi-FI" sz="4800" dirty="0"/>
          </a:p>
        </p:txBody>
      </p:sp>
    </p:spTree>
    <p:extLst>
      <p:ext uri="{BB962C8B-B14F-4D97-AF65-F5344CB8AC3E}">
        <p14:creationId xmlns:p14="http://schemas.microsoft.com/office/powerpoint/2010/main" val="4017773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26494-DE36-4382-B0BF-984B7C4AB2AB}"/>
              </a:ext>
            </a:extLst>
          </p:cNvPr>
          <p:cNvSpPr>
            <a:spLocks noGrp="1"/>
          </p:cNvSpPr>
          <p:nvPr>
            <p:ph type="title"/>
          </p:nvPr>
        </p:nvSpPr>
        <p:spPr>
          <a:xfrm>
            <a:off x="1081936" y="2482056"/>
            <a:ext cx="10515600" cy="1325563"/>
          </a:xfrm>
        </p:spPr>
        <p:txBody>
          <a:bodyPr>
            <a:normAutofit fontScale="90000"/>
          </a:bodyPr>
          <a:lstStyle/>
          <a:p>
            <a:pPr algn="ctr"/>
            <a:r>
              <a:rPr lang="en-US" sz="6000" dirty="0"/>
              <a:t>KAS IR SEKSUĀLA AIZSKARŠANA JEB SEKSUĀLA VARDARBĪBA?</a:t>
            </a:r>
            <a:endParaRPr lang="fi-FI" sz="6000" dirty="0"/>
          </a:p>
        </p:txBody>
      </p:sp>
    </p:spTree>
    <p:extLst>
      <p:ext uri="{BB962C8B-B14F-4D97-AF65-F5344CB8AC3E}">
        <p14:creationId xmlns:p14="http://schemas.microsoft.com/office/powerpoint/2010/main" val="1731302471"/>
      </p:ext>
    </p:extLst>
  </p:cSld>
  <p:clrMapOvr>
    <a:masterClrMapping/>
  </p:clrMapOvr>
</p:sld>
</file>

<file path=ppt/theme/theme1.xml><?xml version="1.0" encoding="utf-8"?>
<a:theme xmlns:a="http://schemas.openxmlformats.org/drawingml/2006/main" name="ThemeKiVa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va_powerpoint_template.potx" id="{7BBA0344-BF57-4EA3-9040-5842BB64FE0C}" vid="{F2717EA7-CDA7-441B-8177-7D52DACEEE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2bce2c3-25bd-4b7e-a185-a2edb8f751d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E2ED9516B5704792F7F6F3FEA6A249" ma:contentTypeVersion="18" ma:contentTypeDescription="Create a new document." ma:contentTypeScope="" ma:versionID="90fbaa3652757c6a9c6b175bd558d7a8">
  <xsd:schema xmlns:xsd="http://www.w3.org/2001/XMLSchema" xmlns:xs="http://www.w3.org/2001/XMLSchema" xmlns:p="http://schemas.microsoft.com/office/2006/metadata/properties" xmlns:ns3="82bce2c3-25bd-4b7e-a185-a2edb8f751d5" xmlns:ns4="3c7237c3-140e-42ea-aea1-eb748d347d89" targetNamespace="http://schemas.microsoft.com/office/2006/metadata/properties" ma:root="true" ma:fieldsID="a5bbdd8f1941d072e7918d651d07c364" ns3:_="" ns4:_="">
    <xsd:import namespace="82bce2c3-25bd-4b7e-a185-a2edb8f751d5"/>
    <xsd:import namespace="3c7237c3-140e-42ea-aea1-eb748d347d89"/>
    <xsd:element name="properties">
      <xsd:complexType>
        <xsd:sequence>
          <xsd:element name="documentManagement">
            <xsd:complexType>
              <xsd:all>
                <xsd:element ref="ns3:MediaServiceMetadata" minOccurs="0"/>
                <xsd:element ref="ns3:MediaServiceFastMetadata" minOccurs="0"/>
                <xsd:element ref="ns3:MediaServiceAutoTags" minOccurs="0"/>
                <xsd:element ref="ns4:SharedWithUsers" minOccurs="0"/>
                <xsd:element ref="ns4:SharedWithDetails" minOccurs="0"/>
                <xsd:element ref="ns4:SharingHintHash"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_activity" minOccurs="0"/>
                <xsd:element ref="ns3:MediaServiceObjectDetectorVersions"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bce2c3-25bd-4b7e-a185-a2edb8f751d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7237c3-140e-42ea-aea1-eb748d347d89"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SharingHintHash" ma:index="13"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2B4842-8CFA-4798-A679-96BD1D7D5B3D}">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c7237c3-140e-42ea-aea1-eb748d347d89"/>
    <ds:schemaRef ds:uri="http://purl.org/dc/elements/1.1/"/>
    <ds:schemaRef ds:uri="82bce2c3-25bd-4b7e-a185-a2edb8f751d5"/>
    <ds:schemaRef ds:uri="http://www.w3.org/XML/1998/namespace"/>
    <ds:schemaRef ds:uri="http://purl.org/dc/dcmitype/"/>
  </ds:schemaRefs>
</ds:datastoreItem>
</file>

<file path=customXml/itemProps2.xml><?xml version="1.0" encoding="utf-8"?>
<ds:datastoreItem xmlns:ds="http://schemas.openxmlformats.org/officeDocument/2006/customXml" ds:itemID="{2DAD7EE9-1D2F-4F37-B68B-0AC9A876A1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bce2c3-25bd-4b7e-a185-a2edb8f751d5"/>
    <ds:schemaRef ds:uri="3c7237c3-140e-42ea-aea1-eb748d347d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DD1FD3-851C-4C49-897C-87A8621E14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kiva_powerpoint_template</Template>
  <TotalTime>4693</TotalTime>
  <Words>4272</Words>
  <Application>Microsoft Office PowerPoint</Application>
  <PresentationFormat>Widescreen</PresentationFormat>
  <Paragraphs>340</Paragraphs>
  <Slides>42</Slides>
  <Notes>14</Notes>
  <HiddenSlides>10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Arial Nova Light</vt:lpstr>
      <vt:lpstr>Barlow Semi Condensed</vt:lpstr>
      <vt:lpstr>Barlow Semi Condensed Medium</vt:lpstr>
      <vt:lpstr>Calibri</vt:lpstr>
      <vt:lpstr>Calibri Light</vt:lpstr>
      <vt:lpstr>Century Gothic</vt:lpstr>
      <vt:lpstr>Courier New</vt:lpstr>
      <vt:lpstr>Times New Roman</vt:lpstr>
      <vt:lpstr>Wingdings</vt:lpstr>
      <vt:lpstr>ThemeKiVa2.0</vt:lpstr>
      <vt:lpstr>PowerPoint Presentation</vt:lpstr>
      <vt:lpstr> Darbnīca  2025. gada 29. maijā, Rīga, Latvija </vt:lpstr>
      <vt:lpstr>ŠODIEN</vt:lpstr>
      <vt:lpstr>TĒMAS AKTUALITĀTE</vt:lpstr>
      <vt:lpstr>PAR BĒRNU ATTĪSTĪBU</vt:lpstr>
      <vt:lpstr>Norādījumi par bērnu drošības izglītošanu</vt:lpstr>
      <vt:lpstr>MĀCIET BĒRNIEM APZINĀTIES SAVA ĶERMEŅA VĒRTĪBU UN KĀ TO SARGĀT</vt:lpstr>
      <vt:lpstr>KATRAM IR TIESĪBAS LEMT PAR SAVU ĶERMENI</vt:lpstr>
      <vt:lpstr>KAS IR SEKSUĀLA AIZSKARŠANA JEB SEKSUĀLA VARDARBĪBA?</vt:lpstr>
      <vt:lpstr>SEKSUĀLA AIZSKARŠANA VAR NOTIKT AR VĀRDIEM, PIESKĀRIENIEM UN CAUR SOCIĀLAJIEM TĪKLIEM…</vt:lpstr>
      <vt:lpstr>SEKSUĀLA AIZSKARŠANA NODARA KAITĒJUMU DAŽĀDOS VEIDOS</vt:lpstr>
      <vt:lpstr>VECĀKIEM JĀNOSPRAUŽ ROBEŽAS!</vt:lpstr>
      <vt:lpstr> GRUPU DARBS</vt:lpstr>
      <vt:lpstr>DISKUSIJU TĒMAS</vt:lpstr>
      <vt:lpstr>KĀ BŪT BĒRNAM DROŠAM PIEAUGUŠAJAM? KĀ TO NODOT BĒRNIEM?</vt:lpstr>
      <vt:lpstr>KĀDA IR ATŠĶIRĪBA ATARP LABU UN SLIKTU PIESKĀRIENU? KĀ TO PASKAIDROT BĒRNIEM?</vt:lpstr>
      <vt:lpstr>KĀ MĀCĪT BĒRNIEM SARGĀT UN RŪPĒTIES PAR SAVU ĶERMENI?</vt:lpstr>
      <vt:lpstr>KĀ UN KĀPĒC MEDIJI VAR MULSINĀT BĒRNU PRĀTUS?</vt:lpstr>
      <vt:lpstr>KĀ RĪKOTIES, JA BĒRNS ATKLĀJ INFORMĀCIJU PAR REDZĒTU SEKSUĀLU SATURU VAI TIEŠSAITĒ PIEDZĪVOTU SEKSUĀLU AIZSKARŠANA?   </vt:lpstr>
      <vt:lpstr>KĀ VEICINĀT, LAI BĒRNI DROŠI RUNĀTU PAR PIEREDZĒTU SEKSUĀLU AIZSKARŠANU? </vt:lpstr>
      <vt:lpstr>KĀ LABAS ATTIECĪBAS STIPRINA BĒRNA LABBŪTĪBU?</vt:lpstr>
      <vt:lpstr>KĀDAS FIZISKAS UN PSIHISKAS PĀRMAIŅAS NOTIEK BĒRNOS PUBERTĀTES LAIKĀ, UN KĀDI RISKI  ŠAJĀ POSMĀ VAR RASTIES? </vt:lpstr>
      <vt:lpstr>PUBERTĀTE MAINA NE TIKAI ĶERMENI, BET ARĪ PRĀTU. KĀDAS IEKŠĒJAS VAI ĀRĒJAS PROBLĒMAS VAR RASTIES MAINĪGĀ PRĀTA RADĪTO NESKAIDRĪBU DĒĻ? </vt:lpstr>
      <vt:lpstr>KĀ UN AR KĀDĀM TĒMĀM BŪTU JĀUZSĀK BĒRNU DROŠĪBAS IZGLĪTĪBA?  KĀDAS IR SVARĪGĀKĀS VADLĪNIJAS? </vt:lpstr>
      <vt:lpstr>KĀ ATPAZĪT SEKSUĀLU AIZSKARŠANU? </vt:lpstr>
      <vt:lpstr>KĀ ATPAZĪT SEKSUĀLU AIZSKARŠNU?</vt:lpstr>
      <vt:lpstr>Kopsavilkums </vt:lpstr>
      <vt:lpstr>ESI BĒRNAM DROŠS PIEAUGUŠAIS!</vt:lpstr>
      <vt:lpstr>MĀCIET DROŠĪBAS PRASMES!</vt:lpstr>
      <vt:lpstr>MĀCIET DROŠĪBAS PRASMES!</vt:lpstr>
      <vt:lpstr>PALDIES! </vt:lpstr>
      <vt:lpstr>MATERIĀLS IZSTRĀDĀTS SADARBĪBĀ AR TURKU UNIVERSITĀTI UN EKSPERTIEM: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Katja Linnaranta</dc:creator>
  <cp:lastModifiedBy>Emīlija Rudoviča</cp:lastModifiedBy>
  <cp:revision>62</cp:revision>
  <dcterms:created xsi:type="dcterms:W3CDTF">2025-05-05T06:00:48Z</dcterms:created>
  <dcterms:modified xsi:type="dcterms:W3CDTF">2025-05-23T11:13:17Z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0x0101004FE2ED9516B5704792F7F6F3FEA6A249</vt:lpwstr>
  </property>
</Properties>
</file>